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0"/>
  </p:notesMasterIdLst>
  <p:handoutMasterIdLst>
    <p:handoutMasterId r:id="rId11"/>
  </p:handoutMasterIdLst>
  <p:sldIdLst>
    <p:sldId id="742" r:id="rId2"/>
    <p:sldId id="743" r:id="rId3"/>
    <p:sldId id="744" r:id="rId4"/>
    <p:sldId id="745" r:id="rId5"/>
    <p:sldId id="811" r:id="rId6"/>
    <p:sldId id="812" r:id="rId7"/>
    <p:sldId id="746" r:id="rId8"/>
    <p:sldId id="749" r:id="rId9"/>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00"/>
    <a:srgbClr val="00FF00"/>
    <a:srgbClr val="0000FF"/>
    <a:srgbClr val="FFCCFF"/>
    <a:srgbClr val="7171FF"/>
    <a:srgbClr val="3333FF"/>
    <a:srgbClr val="FF6600"/>
    <a:srgbClr val="CC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14" autoAdjust="0"/>
    <p:restoredTop sz="67445" autoAdjust="0"/>
  </p:normalViewPr>
  <p:slideViewPr>
    <p:cSldViewPr>
      <p:cViewPr>
        <p:scale>
          <a:sx n="66" d="100"/>
          <a:sy n="66" d="100"/>
        </p:scale>
        <p:origin x="-1392" y="-174"/>
      </p:cViewPr>
      <p:guideLst>
        <p:guide orient="horz" pos="2160"/>
        <p:guide pos="2880"/>
      </p:guideLst>
    </p:cSldViewPr>
  </p:slideViewPr>
  <p:outlineViewPr>
    <p:cViewPr>
      <p:scale>
        <a:sx n="33" d="100"/>
        <a:sy n="33" d="100"/>
      </p:scale>
      <p:origin x="48" y="1326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344" cy="46838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08063" y="1"/>
            <a:ext cx="3067343" cy="46838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375EB9-BDE8-4A1B-9A9B-DD6F1FB31065}" type="datetimeFigureOut">
              <a:rPr lang="en-US"/>
              <a:pPr>
                <a:defRPr/>
              </a:pPr>
              <a:t>4/12/2017</a:t>
            </a:fld>
            <a:endParaRPr lang="en-US"/>
          </a:p>
        </p:txBody>
      </p:sp>
      <p:sp>
        <p:nvSpPr>
          <p:cNvPr id="4" name="Footer Placeholder 3"/>
          <p:cNvSpPr>
            <a:spLocks noGrp="1"/>
          </p:cNvSpPr>
          <p:nvPr>
            <p:ph type="ftr" sz="quarter" idx="2"/>
          </p:nvPr>
        </p:nvSpPr>
        <p:spPr>
          <a:xfrm>
            <a:off x="1" y="8893189"/>
            <a:ext cx="3067344" cy="46837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08063" y="8893189"/>
            <a:ext cx="3067343" cy="46837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6B1C79C-922D-48C9-A533-4FDCC020BC4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7344" cy="46838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4008063" y="1"/>
            <a:ext cx="3067343" cy="46838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790F33A-7141-4952-833A-981576AC2534}" type="datetimeFigureOut">
              <a:rPr lang="en-US"/>
              <a:pPr>
                <a:defRPr/>
              </a:pPr>
              <a:t>4/12/2017</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7208" y="4447348"/>
            <a:ext cx="5662661" cy="421391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93189"/>
            <a:ext cx="3067344" cy="46837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008063" y="8893189"/>
            <a:ext cx="3067343" cy="46837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071DB66-354C-45D5-9BF6-76C88597C63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388AEE3-08A9-449A-95D5-F55D7EF6BF0D}" type="datetimeFigureOut">
              <a:rPr lang="en-US"/>
              <a:pPr>
                <a:defRPr/>
              </a:pPr>
              <a:t>4/12/2017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3A892C-0F6B-4A86-B0E0-609D3FD66E4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855C2E-9D68-4BDD-877D-6416A4FDEE8E}" type="datetimeFigureOut">
              <a:rPr lang="en-US"/>
              <a:pPr>
                <a:defRPr/>
              </a:pPr>
              <a:t>4/12/2017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BBB5EC-CFB9-4133-8705-EE88F11191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02D88A-CC40-414B-BAC8-F5041CD29427}" type="datetimeFigureOut">
              <a:rPr lang="en-US"/>
              <a:pPr>
                <a:defRPr/>
              </a:pPr>
              <a:t>4/12/2017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7BBBD1-D83A-4B3C-8C72-92CAD6AD737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A96BC5FB-E0F6-4F16-91B4-228D20EF7F69}" type="datetimeFigureOut">
              <a:rPr lang="en-US"/>
              <a:pPr>
                <a:defRPr/>
              </a:pPr>
              <a:t>4/12/2017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F76FDC-DC36-4423-A4A1-1F06DC3050E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74638"/>
            <a:ext cx="8229600" cy="1143000"/>
          </a:xfrm>
          <a:prstGeom prst="rect">
            <a:avLst/>
          </a:prstGeom>
          <a:noFill/>
          <a:ln>
            <a:noFill/>
          </a:ln>
        </p:spPr>
        <p:txBody>
          <a:bodyPr/>
          <a:lstStyle/>
          <a:p>
            <a:pPr lvl="0"/>
            <a:r>
              <a:rPr lang="en-US" altLang="en-US" dirty="0"/>
              <a:t>Click to edit Master title style</a:t>
            </a:r>
          </a:p>
        </p:txBody>
      </p:sp>
      <p:sp>
        <p:nvSpPr>
          <p:cNvPr id="1027" name="Text Placeholder 1026"/>
          <p:cNvSpPr>
            <a:spLocks noGrp="1"/>
          </p:cNvSpPr>
          <p:nvPr>
            <p:ph type="body" idx="1"/>
          </p:nvPr>
        </p:nvSpPr>
        <p:spPr>
          <a:xfrm>
            <a:off x="457200" y="1600200"/>
            <a:ext cx="8229600" cy="4525963"/>
          </a:xfrm>
          <a:prstGeom prst="rect">
            <a:avLst/>
          </a:prstGeom>
          <a:noFill/>
          <a:ln>
            <a:noFill/>
          </a:ln>
        </p:spPr>
        <p:txBody>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1027"/>
          <p:cNvSpPr>
            <a:spLocks noGrp="1"/>
          </p:cNvSpPr>
          <p:nvPr>
            <p:ph type="dt" sz="half" idx="10"/>
          </p:nvPr>
        </p:nvSpPr>
        <p:spPr/>
        <p:txBody>
          <a:bodyPr/>
          <a:lstStyle>
            <a:lvl1pPr>
              <a:defRPr/>
            </a:lvl1pPr>
          </a:lstStyle>
          <a:p>
            <a:pPr>
              <a:defRPr/>
            </a:pPr>
            <a:endParaRPr lang="en-US" altLang="en-US"/>
          </a:p>
        </p:txBody>
      </p:sp>
      <p:sp>
        <p:nvSpPr>
          <p:cNvPr id="5" name="Footer Placeholder 1028"/>
          <p:cNvSpPr>
            <a:spLocks noGrp="1"/>
          </p:cNvSpPr>
          <p:nvPr>
            <p:ph type="ftr" sz="quarter" idx="11"/>
          </p:nvPr>
        </p:nvSpPr>
        <p:spPr/>
        <p:txBody>
          <a:bodyPr/>
          <a:lstStyle>
            <a:lvl1pPr>
              <a:defRPr/>
            </a:lvl1pPr>
          </a:lstStyle>
          <a:p>
            <a:pPr>
              <a:defRPr/>
            </a:pPr>
            <a:endParaRPr lang="en-US" altLang="en-US"/>
          </a:p>
        </p:txBody>
      </p:sp>
      <p:sp>
        <p:nvSpPr>
          <p:cNvPr id="6" name="Slide Number Placeholder 1029"/>
          <p:cNvSpPr>
            <a:spLocks noGrp="1"/>
          </p:cNvSpPr>
          <p:nvPr>
            <p:ph type="sldNum" sz="quarter" idx="12"/>
          </p:nvPr>
        </p:nvSpPr>
        <p:spPr/>
        <p:txBody>
          <a:bodyPr/>
          <a:lstStyle>
            <a:lvl1pPr>
              <a:defRPr/>
            </a:lvl1pPr>
          </a:lstStyle>
          <a:p>
            <a:pPr>
              <a:defRPr/>
            </a:pPr>
            <a:fld id="{CE3AE0AE-623A-49FD-BF02-FB4FEA0BAFA0}"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77FDDF2-A503-4089-AE7C-061E9AF9FBAE}" type="datetimeFigureOut">
              <a:rPr lang="en-US"/>
              <a:pPr>
                <a:defRPr/>
              </a:pPr>
              <a:t>4/12/2017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E2255C-9A60-444F-AAD1-66759BCA821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C980C8-7C1B-485E-8538-4062B97A6B5F}" type="datetimeFigureOut">
              <a:rPr lang="en-US"/>
              <a:pPr>
                <a:defRPr/>
              </a:pPr>
              <a:t>4/12/2017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579F80-B303-496D-BF7F-EB3A9B5DA0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827A0E1-6A58-4DEC-936C-5AC555C776FC}" type="datetimeFigureOut">
              <a:rPr lang="en-US"/>
              <a:pPr>
                <a:defRPr/>
              </a:pPr>
              <a:t>4/12/2017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0FDFF8-5E45-44D6-97B7-97198B9941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4CA19FC-FB1E-4444-91A1-2A673363FE71}" type="datetimeFigureOut">
              <a:rPr lang="en-US"/>
              <a:pPr>
                <a:defRPr/>
              </a:pPr>
              <a:t>4/12/2017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C66F24-1184-4B00-9437-CAFDBCD81DD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57D789-4281-4190-BEC6-C7065D568278}" type="datetimeFigureOut">
              <a:rPr lang="en-US"/>
              <a:pPr>
                <a:defRPr/>
              </a:pPr>
              <a:t>4/12/2017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CC3BF1-D8D7-4214-B932-63B159EE69E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B54462-C306-46FC-B79E-5DBC5A4B5A5B}" type="datetimeFigureOut">
              <a:rPr lang="en-US"/>
              <a:pPr>
                <a:defRPr/>
              </a:pPr>
              <a:t>4/12/2017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FD068B-BB90-4577-A815-CC8810FE785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DCF793-720E-407A-8B14-885D665E5EAF}" type="datetimeFigureOut">
              <a:rPr lang="en-US"/>
              <a:pPr>
                <a:defRPr/>
              </a:pPr>
              <a:t>4/12/2017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6EC6C7-DB11-402D-A144-30AB0B2F9D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C040C7-E63A-4651-940A-F64D3DC8E605}" type="datetimeFigureOut">
              <a:rPr lang="en-US"/>
              <a:pPr>
                <a:defRPr/>
              </a:pPr>
              <a:t>4/12/2017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6E1A6D-EAC6-43BC-A05D-14420AE456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55DD14D-DE2C-4E0D-99AB-9C7E57D4C400}" type="datetimeFigureOut">
              <a:rPr lang="en-US"/>
              <a:pPr>
                <a:defRPr/>
              </a:pPr>
              <a:t>4/12/2017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889571F-430D-4749-91EE-81C4EA1B1E7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6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rajEFI\Desktop\ram 22 photo.jpg"/>
          <p:cNvPicPr>
            <a:picLocks noChangeAspect="1" noChangeArrowheads="1"/>
          </p:cNvPicPr>
          <p:nvPr/>
        </p:nvPicPr>
        <p:blipFill>
          <a:blip r:embed="rId2"/>
          <a:srcRect l="14736" t="3654" r="4660" b="22917"/>
          <a:stretch>
            <a:fillRect/>
          </a:stretch>
        </p:blipFill>
        <p:spPr bwMode="auto">
          <a:xfrm>
            <a:off x="0" y="-1"/>
            <a:ext cx="9144000" cy="6847523"/>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561363"/>
          <a:ext cx="9143999" cy="6201387"/>
        </p:xfrm>
        <a:graphic>
          <a:graphicData uri="http://schemas.openxmlformats.org/drawingml/2006/table">
            <a:tbl>
              <a:tblPr/>
              <a:tblGrid>
                <a:gridCol w="586153"/>
                <a:gridCol w="480646"/>
                <a:gridCol w="533400"/>
                <a:gridCol w="3810000"/>
                <a:gridCol w="3733800"/>
              </a:tblGrid>
              <a:tr h="429237">
                <a:tc>
                  <a:txBody>
                    <a:bodyPr/>
                    <a:lstStyle/>
                    <a:p>
                      <a:pPr marL="0" marR="0">
                        <a:spcBef>
                          <a:spcPts val="0"/>
                        </a:spcBef>
                        <a:spcAft>
                          <a:spcPts val="0"/>
                        </a:spcAft>
                      </a:pPr>
                      <a:r>
                        <a:rPr lang="en-US" sz="1300" b="1" dirty="0" smtClean="0">
                          <a:solidFill>
                            <a:schemeClr val="bg1"/>
                          </a:solidFill>
                          <a:latin typeface="+mn-lt"/>
                          <a:ea typeface="Times New Roman"/>
                          <a:cs typeface="Times New Roman"/>
                        </a:rPr>
                        <a:t>PAGE NO</a:t>
                      </a:r>
                      <a:r>
                        <a:rPr lang="en-US" sz="1300" b="1" u="sng" dirty="0" smtClean="0">
                          <a:solidFill>
                            <a:schemeClr val="bg1"/>
                          </a:solidFill>
                          <a:latin typeface="+mn-lt"/>
                          <a:ea typeface="Times New Roman"/>
                          <a:cs typeface="Times New Roman"/>
                        </a:rPr>
                        <a:t> </a:t>
                      </a:r>
                      <a:endParaRPr lang="en-US" sz="1300" dirty="0">
                        <a:solidFill>
                          <a:schemeClr val="bg1"/>
                        </a:solidFill>
                        <a:latin typeface="+mn-lt"/>
                        <a:ea typeface="Times New Roman"/>
                        <a:cs typeface="Times New Roman"/>
                      </a:endParaRPr>
                    </a:p>
                  </a:txBody>
                  <a:tcPr marL="27638" marR="27638" marT="7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b="1" smtClean="0">
                          <a:solidFill>
                            <a:schemeClr val="bg1"/>
                          </a:solidFill>
                          <a:latin typeface="+mn-lt"/>
                          <a:ea typeface="Times New Roman"/>
                          <a:cs typeface="Times New Roman"/>
                        </a:rPr>
                        <a:t>ART</a:t>
                      </a:r>
                    </a:p>
                    <a:p>
                      <a:pPr marL="0" marR="0">
                        <a:spcBef>
                          <a:spcPts val="0"/>
                        </a:spcBef>
                        <a:spcAft>
                          <a:spcPts val="0"/>
                        </a:spcAft>
                      </a:pPr>
                      <a:r>
                        <a:rPr lang="en-US" sz="1300" b="1" smtClean="0">
                          <a:solidFill>
                            <a:schemeClr val="bg1"/>
                          </a:solidFill>
                          <a:latin typeface="+mn-lt"/>
                          <a:ea typeface="Times New Roman"/>
                          <a:cs typeface="Times New Roman"/>
                        </a:rPr>
                        <a:t> NO</a:t>
                      </a:r>
                      <a:r>
                        <a:rPr lang="en-US" sz="1300" b="1" u="sng" smtClean="0">
                          <a:solidFill>
                            <a:schemeClr val="bg1"/>
                          </a:solidFill>
                          <a:latin typeface="+mn-lt"/>
                          <a:ea typeface="Times New Roman"/>
                          <a:cs typeface="Times New Roman"/>
                        </a:rPr>
                        <a:t> </a:t>
                      </a:r>
                      <a:endParaRPr lang="en-US" sz="1300">
                        <a:solidFill>
                          <a:schemeClr val="bg1"/>
                        </a:solidFill>
                        <a:latin typeface="+mn-lt"/>
                        <a:ea typeface="Times New Roman"/>
                        <a:cs typeface="Times New Roman"/>
                      </a:endParaRPr>
                    </a:p>
                  </a:txBody>
                  <a:tcPr marL="27638" marR="27638" marT="7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b="1" smtClean="0">
                          <a:solidFill>
                            <a:schemeClr val="bg1"/>
                          </a:solidFill>
                          <a:latin typeface="+mn-lt"/>
                          <a:ea typeface="Times New Roman"/>
                          <a:cs typeface="Times New Roman"/>
                        </a:rPr>
                        <a:t>PARA NO </a:t>
                      </a:r>
                      <a:endParaRPr lang="en-US" sz="1300">
                        <a:solidFill>
                          <a:schemeClr val="bg1"/>
                        </a:solidFill>
                        <a:latin typeface="+mn-lt"/>
                        <a:ea typeface="Times New Roman"/>
                        <a:cs typeface="Times New Roman"/>
                      </a:endParaRPr>
                    </a:p>
                  </a:txBody>
                  <a:tcPr marL="27638" marR="27638" marT="7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smtClean="0">
                          <a:solidFill>
                            <a:schemeClr val="bg1"/>
                          </a:solidFill>
                          <a:latin typeface="+mn-lt"/>
                          <a:ea typeface="Times New Roman"/>
                          <a:cs typeface="Times New Roman"/>
                        </a:rPr>
                        <a:t>PREVIOUS</a:t>
                      </a:r>
                      <a:endParaRPr lang="en-US" sz="1300" dirty="0">
                        <a:solidFill>
                          <a:schemeClr val="bg1"/>
                        </a:solidFill>
                        <a:latin typeface="+mn-lt"/>
                        <a:ea typeface="Times New Roman"/>
                        <a:cs typeface="Times New Roman"/>
                      </a:endParaRPr>
                    </a:p>
                  </a:txBody>
                  <a:tcPr marL="27638" marR="27638" marT="7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err="1" smtClean="0">
                          <a:solidFill>
                            <a:schemeClr val="bg1"/>
                          </a:solidFill>
                          <a:latin typeface="+mn-lt"/>
                          <a:ea typeface="Times New Roman"/>
                          <a:cs typeface="Times New Roman"/>
                        </a:rPr>
                        <a:t>AMMENDED</a:t>
                      </a:r>
                      <a:r>
                        <a:rPr lang="en-US" sz="1300" b="1" dirty="0" smtClean="0">
                          <a:solidFill>
                            <a:schemeClr val="bg1"/>
                          </a:solidFill>
                          <a:latin typeface="+mn-lt"/>
                          <a:ea typeface="Times New Roman"/>
                          <a:cs typeface="Times New Roman"/>
                        </a:rPr>
                        <a:t> IN </a:t>
                      </a:r>
                      <a:r>
                        <a:rPr lang="en-US" sz="1300" b="1" dirty="0" err="1" smtClean="0">
                          <a:solidFill>
                            <a:schemeClr val="bg1"/>
                          </a:solidFill>
                          <a:latin typeface="+mn-lt"/>
                          <a:ea typeface="Times New Roman"/>
                          <a:cs typeface="Times New Roman"/>
                        </a:rPr>
                        <a:t>AGM</a:t>
                      </a:r>
                      <a:r>
                        <a:rPr lang="en-US" sz="1300" b="1" baseline="0" dirty="0" smtClean="0">
                          <a:solidFill>
                            <a:schemeClr val="bg1"/>
                          </a:solidFill>
                          <a:latin typeface="+mn-lt"/>
                          <a:ea typeface="Times New Roman"/>
                          <a:cs typeface="Times New Roman"/>
                        </a:rPr>
                        <a:t> 2016</a:t>
                      </a:r>
                      <a:endParaRPr lang="en-US" sz="1300" dirty="0">
                        <a:solidFill>
                          <a:schemeClr val="bg1"/>
                        </a:solidFill>
                        <a:latin typeface="+mn-lt"/>
                        <a:ea typeface="Times New Roman"/>
                        <a:cs typeface="Times New Roman"/>
                      </a:endParaRPr>
                    </a:p>
                  </a:txBody>
                  <a:tcPr marL="27638" marR="27638" marT="7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9113">
                <a:tc>
                  <a:txBody>
                    <a:bodyPr/>
                    <a:lstStyle/>
                    <a:p>
                      <a:pPr marL="0" marR="0">
                        <a:spcBef>
                          <a:spcPts val="0"/>
                        </a:spcBef>
                        <a:spcAft>
                          <a:spcPts val="0"/>
                        </a:spcAft>
                      </a:pPr>
                      <a:r>
                        <a:rPr lang="en-US" sz="1400" b="1" smtClean="0">
                          <a:solidFill>
                            <a:schemeClr val="bg1"/>
                          </a:solidFill>
                          <a:latin typeface="Arial"/>
                          <a:ea typeface="Times New Roman"/>
                          <a:cs typeface="Times New Roman"/>
                        </a:rPr>
                        <a:t>20 </a:t>
                      </a:r>
                      <a:endParaRPr lang="en-US" sz="1400" b="1">
                        <a:solidFill>
                          <a:schemeClr val="bg1"/>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smtClean="0">
                          <a:solidFill>
                            <a:schemeClr val="bg1"/>
                          </a:solidFill>
                          <a:latin typeface="Arial"/>
                          <a:ea typeface="Times New Roman"/>
                          <a:cs typeface="Times New Roman"/>
                        </a:rPr>
                        <a:t>013</a:t>
                      </a:r>
                      <a:r>
                        <a:rPr lang="en-US" sz="1400" b="1" u="sng" smtClean="0">
                          <a:solidFill>
                            <a:schemeClr val="bg1"/>
                          </a:solidFill>
                          <a:latin typeface="Arial"/>
                          <a:ea typeface="Times New Roman"/>
                          <a:cs typeface="Times New Roman"/>
                        </a:rPr>
                        <a:t> </a:t>
                      </a:r>
                      <a:endParaRPr lang="en-US" sz="1400" b="1">
                        <a:solidFill>
                          <a:schemeClr val="bg1"/>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smtClean="0">
                          <a:solidFill>
                            <a:schemeClr val="bg1"/>
                          </a:solidFill>
                          <a:latin typeface="Arial"/>
                          <a:ea typeface="Times New Roman"/>
                          <a:cs typeface="Times New Roman"/>
                        </a:rPr>
                        <a:t>7</a:t>
                      </a:r>
                      <a:r>
                        <a:rPr lang="en-US" sz="1400" b="1" u="sng" smtClean="0">
                          <a:solidFill>
                            <a:schemeClr val="bg1"/>
                          </a:solidFill>
                          <a:latin typeface="Arial"/>
                          <a:ea typeface="Times New Roman"/>
                          <a:cs typeface="Times New Roman"/>
                        </a:rPr>
                        <a:t> </a:t>
                      </a:r>
                      <a:endParaRPr lang="en-US" sz="1400" b="1">
                        <a:solidFill>
                          <a:schemeClr val="bg1"/>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smtClean="0">
                          <a:solidFill>
                            <a:schemeClr val="bg1"/>
                          </a:solidFill>
                          <a:latin typeface="Arial"/>
                          <a:ea typeface="Times New Roman"/>
                          <a:cs typeface="Times New Roman"/>
                        </a:rPr>
                        <a:t>	EACH MEMBER OF THE EXECUTIVE COMMITTEE, SHALL ASSUME HIS OFFICE ON THE FOLLOWING DAY OF THE CONCLUSION OF THE ANNUAL GENERAL ASSEMBLY MEETING IN WHICH THE ELECTIONS WERE MADE AND WILL HOLD THE OFFICE FOR A TERM OF TWO YEARS OR TILL THE NEXT ANNUAL GENERAL ASSEMBLY MEETING, WHICHEVER IS LATER.  IN THE CASE OF THE PRESIDENT, SECRETARY GENERAL AND TREASURER THE FOLLOWING RESTRICTIONS WILL APPLY WITH REGARD TO RE-ELECTION</a:t>
                      </a:r>
                      <a:endParaRPr lang="en-US" sz="1400" b="1">
                        <a:solidFill>
                          <a:schemeClr val="bg1"/>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dirty="0" smtClean="0">
                          <a:solidFill>
                            <a:schemeClr val="bg1"/>
                          </a:solidFill>
                          <a:latin typeface="Arial"/>
                          <a:ea typeface="Times New Roman"/>
                          <a:cs typeface="Times New Roman"/>
                        </a:rPr>
                        <a:t>	EACH MEMBER OF THE EXECUTIVE COMMITTEE, SHALL ASSUME HIS OFFICE ON THE FOLLOWING DAY OF THE CONCLUSION OF THE ANNUAL GENERAL ASSEMBLY MEETING IN WHICH THE ELECTIONS WERE MADE AND WILL HOLD THE OFFICE FOR A TERM OF FOUR YEARS OR TILL THE NEXT ANNUAL GENERAL ASSEMBLY MEETING, WHICHEVER IS LATER. ALL MEMBERS OF THE EXECUTIVE COMMITTEE EXCEPT THE PRESIDENT, SECRETARY GENERAL &amp; TREASURER MAY SERVE A MAXIMUM OF TWO CONSECUTIVE TERMS FOLLOWED BY A COOLING OFF PERIOD OF 2 YEARS. FOR THE </a:t>
                      </a:r>
                      <a:r>
                        <a:rPr lang="en-US" sz="1400" b="1" dirty="0" err="1" smtClean="0">
                          <a:solidFill>
                            <a:schemeClr val="bg1"/>
                          </a:solidFill>
                          <a:latin typeface="Arial"/>
                          <a:ea typeface="Times New Roman"/>
                          <a:cs typeface="Times New Roman"/>
                        </a:rPr>
                        <a:t>GOVT</a:t>
                      </a:r>
                      <a:r>
                        <a:rPr lang="en-US" sz="1400" b="1" dirty="0" smtClean="0">
                          <a:solidFill>
                            <a:schemeClr val="bg1"/>
                          </a:solidFill>
                          <a:latin typeface="Arial"/>
                          <a:ea typeface="Times New Roman"/>
                          <a:cs typeface="Times New Roman"/>
                        </a:rPr>
                        <a:t> EMPLOYEES, THE ORDER OF </a:t>
                      </a:r>
                      <a:r>
                        <a:rPr lang="en-US" sz="1400" b="1" dirty="0" err="1" smtClean="0">
                          <a:solidFill>
                            <a:schemeClr val="bg1"/>
                          </a:solidFill>
                          <a:latin typeface="Arial"/>
                          <a:ea typeface="Times New Roman"/>
                          <a:cs typeface="Times New Roman"/>
                        </a:rPr>
                        <a:t>DOPT</a:t>
                      </a:r>
                      <a:r>
                        <a:rPr lang="en-US" sz="1400" b="1" dirty="0" smtClean="0">
                          <a:solidFill>
                            <a:schemeClr val="bg1"/>
                          </a:solidFill>
                          <a:latin typeface="Arial"/>
                          <a:ea typeface="Times New Roman"/>
                          <a:cs typeface="Times New Roman"/>
                        </a:rPr>
                        <a:t> IS APPLICABLE, ACCORDING TO WHICH ANY </a:t>
                      </a:r>
                      <a:r>
                        <a:rPr lang="en-US" sz="1400" b="1" dirty="0" err="1" smtClean="0">
                          <a:solidFill>
                            <a:schemeClr val="bg1"/>
                          </a:solidFill>
                          <a:latin typeface="Arial"/>
                          <a:ea typeface="Times New Roman"/>
                          <a:cs typeface="Times New Roman"/>
                        </a:rPr>
                        <a:t>GOVT</a:t>
                      </a:r>
                      <a:r>
                        <a:rPr lang="en-US" sz="1400" b="1" dirty="0" smtClean="0">
                          <a:solidFill>
                            <a:schemeClr val="bg1"/>
                          </a:solidFill>
                          <a:latin typeface="Arial"/>
                          <a:ea typeface="Times New Roman"/>
                          <a:cs typeface="Times New Roman"/>
                        </a:rPr>
                        <a:t> SERVANT CANNOT HOLD ELECTIVE OFFICE IN ANY SPORTS FEDERATION/ ASSOCIATION FOR A TERM OF MORE THAN FOUR YEARS OR FOR ONE TERM, WHICHEVER IS LESS. IN THE CASE OF THE PRESIDENT, SECRETARY GENERAL AND TREASURER THE FOLLOWING RESTRICTIONS WILL APPLY WITH REGARD TO   RE-ELECTION.</a:t>
                      </a:r>
                      <a:endParaRPr lang="en-US" sz="1400" b="1" dirty="0">
                        <a:solidFill>
                          <a:schemeClr val="bg1"/>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23926" name="Picture 3" descr="EFI logo1"/>
          <p:cNvPicPr>
            <a:picLocks noChangeAspect="1" noChangeArrowheads="1"/>
          </p:cNvPicPr>
          <p:nvPr/>
        </p:nvPicPr>
        <p:blipFill>
          <a:blip r:embed="rId2"/>
          <a:srcRect/>
          <a:stretch>
            <a:fillRect/>
          </a:stretch>
        </p:blipFill>
        <p:spPr bwMode="auto">
          <a:xfrm>
            <a:off x="0" y="0"/>
            <a:ext cx="762000" cy="60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202912"/>
          <a:ext cx="9143999" cy="6400115"/>
        </p:xfrm>
        <a:graphic>
          <a:graphicData uri="http://schemas.openxmlformats.org/drawingml/2006/table">
            <a:tbl>
              <a:tblPr/>
              <a:tblGrid>
                <a:gridCol w="586154"/>
                <a:gridCol w="480645"/>
                <a:gridCol w="533400"/>
                <a:gridCol w="3733800"/>
                <a:gridCol w="3810000"/>
              </a:tblGrid>
              <a:tr h="329320">
                <a:tc>
                  <a:txBody>
                    <a:bodyPr/>
                    <a:lstStyle/>
                    <a:p>
                      <a:pPr marL="0" marR="0">
                        <a:spcBef>
                          <a:spcPts val="0"/>
                        </a:spcBef>
                        <a:spcAft>
                          <a:spcPts val="0"/>
                        </a:spcAft>
                      </a:pPr>
                      <a:r>
                        <a:rPr lang="en-US" sz="1300" b="1" dirty="0" smtClean="0">
                          <a:solidFill>
                            <a:schemeClr val="bg1"/>
                          </a:solidFill>
                          <a:latin typeface="+mn-lt"/>
                          <a:ea typeface="Times New Roman"/>
                          <a:cs typeface="Times New Roman"/>
                        </a:rPr>
                        <a:t>PAGE NO</a:t>
                      </a:r>
                      <a:r>
                        <a:rPr lang="en-US" sz="1300" b="1" u="sng" dirty="0" smtClean="0">
                          <a:solidFill>
                            <a:schemeClr val="bg1"/>
                          </a:solidFill>
                          <a:latin typeface="+mn-lt"/>
                          <a:ea typeface="Times New Roman"/>
                          <a:cs typeface="Times New Roman"/>
                        </a:rPr>
                        <a:t> </a:t>
                      </a:r>
                      <a:endParaRPr lang="en-US" sz="1300" dirty="0">
                        <a:solidFill>
                          <a:schemeClr val="bg1"/>
                        </a:solidFill>
                        <a:latin typeface="+mn-lt"/>
                        <a:ea typeface="Times New Roman"/>
                        <a:cs typeface="Times New Roman"/>
                      </a:endParaRPr>
                    </a:p>
                  </a:txBody>
                  <a:tcPr marL="26585" marR="26585" marT="6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b="1" smtClean="0">
                          <a:solidFill>
                            <a:schemeClr val="bg1"/>
                          </a:solidFill>
                          <a:latin typeface="+mn-lt"/>
                          <a:ea typeface="Times New Roman"/>
                          <a:cs typeface="Times New Roman"/>
                        </a:rPr>
                        <a:t>ART</a:t>
                      </a:r>
                      <a:r>
                        <a:rPr lang="en-US" sz="1300" b="1" baseline="0" smtClean="0">
                          <a:solidFill>
                            <a:schemeClr val="bg1"/>
                          </a:solidFill>
                          <a:latin typeface="+mn-lt"/>
                          <a:ea typeface="Times New Roman"/>
                          <a:cs typeface="Times New Roman"/>
                        </a:rPr>
                        <a:t> </a:t>
                      </a:r>
                    </a:p>
                    <a:p>
                      <a:pPr marL="0" marR="0">
                        <a:spcBef>
                          <a:spcPts val="0"/>
                        </a:spcBef>
                        <a:spcAft>
                          <a:spcPts val="0"/>
                        </a:spcAft>
                      </a:pPr>
                      <a:r>
                        <a:rPr lang="en-US" sz="1300" b="1" smtClean="0">
                          <a:solidFill>
                            <a:schemeClr val="bg1"/>
                          </a:solidFill>
                          <a:latin typeface="+mn-lt"/>
                          <a:ea typeface="Times New Roman"/>
                          <a:cs typeface="Times New Roman"/>
                        </a:rPr>
                        <a:t>NO</a:t>
                      </a:r>
                      <a:r>
                        <a:rPr lang="en-US" sz="1300" b="1" u="sng" smtClean="0">
                          <a:solidFill>
                            <a:schemeClr val="bg1"/>
                          </a:solidFill>
                          <a:latin typeface="+mn-lt"/>
                          <a:ea typeface="Times New Roman"/>
                          <a:cs typeface="Times New Roman"/>
                        </a:rPr>
                        <a:t> </a:t>
                      </a:r>
                      <a:endParaRPr lang="en-US" sz="1300">
                        <a:solidFill>
                          <a:schemeClr val="bg1"/>
                        </a:solidFill>
                        <a:latin typeface="+mn-lt"/>
                        <a:ea typeface="Times New Roman"/>
                        <a:cs typeface="Times New Roman"/>
                      </a:endParaRPr>
                    </a:p>
                  </a:txBody>
                  <a:tcPr marL="26585" marR="26585" marT="6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300" b="1" smtClean="0">
                          <a:solidFill>
                            <a:schemeClr val="bg1"/>
                          </a:solidFill>
                          <a:latin typeface="+mn-lt"/>
                          <a:ea typeface="Times New Roman"/>
                          <a:cs typeface="Times New Roman"/>
                        </a:rPr>
                        <a:t>PARA NO </a:t>
                      </a:r>
                      <a:endParaRPr lang="en-US" sz="1300">
                        <a:solidFill>
                          <a:schemeClr val="bg1"/>
                        </a:solidFill>
                        <a:latin typeface="+mn-lt"/>
                        <a:ea typeface="Times New Roman"/>
                        <a:cs typeface="Times New Roman"/>
                      </a:endParaRPr>
                    </a:p>
                  </a:txBody>
                  <a:tcPr marL="26585" marR="26585" marT="69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smtClean="0">
                          <a:solidFill>
                            <a:schemeClr val="bg1"/>
                          </a:solidFill>
                          <a:latin typeface="+mn-lt"/>
                          <a:ea typeface="Times New Roman"/>
                          <a:cs typeface="Times New Roman"/>
                        </a:rPr>
                        <a:t>PREVIOUS</a:t>
                      </a:r>
                      <a:endParaRPr lang="en-US" sz="1300" dirty="0">
                        <a:solidFill>
                          <a:schemeClr val="bg1"/>
                        </a:solidFill>
                        <a:latin typeface="+mn-lt"/>
                        <a:ea typeface="Times New Roman"/>
                        <a:cs typeface="Times New Roman"/>
                      </a:endParaRPr>
                    </a:p>
                  </a:txBody>
                  <a:tcPr marL="27638" marR="27638" marT="7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err="1" smtClean="0">
                          <a:solidFill>
                            <a:schemeClr val="bg1"/>
                          </a:solidFill>
                          <a:latin typeface="+mn-lt"/>
                          <a:ea typeface="Times New Roman"/>
                          <a:cs typeface="Times New Roman"/>
                        </a:rPr>
                        <a:t>AMMENDED</a:t>
                      </a:r>
                      <a:r>
                        <a:rPr lang="en-US" sz="1300" b="1" dirty="0" smtClean="0">
                          <a:solidFill>
                            <a:schemeClr val="bg1"/>
                          </a:solidFill>
                          <a:latin typeface="+mn-lt"/>
                          <a:ea typeface="Times New Roman"/>
                          <a:cs typeface="Times New Roman"/>
                        </a:rPr>
                        <a:t> IN </a:t>
                      </a:r>
                      <a:r>
                        <a:rPr lang="en-US" sz="1300" b="1" dirty="0" err="1" smtClean="0">
                          <a:solidFill>
                            <a:schemeClr val="bg1"/>
                          </a:solidFill>
                          <a:latin typeface="+mn-lt"/>
                          <a:ea typeface="Times New Roman"/>
                          <a:cs typeface="Times New Roman"/>
                        </a:rPr>
                        <a:t>AGM</a:t>
                      </a:r>
                      <a:r>
                        <a:rPr lang="en-US" sz="1300" b="1" baseline="0" dirty="0" smtClean="0">
                          <a:solidFill>
                            <a:schemeClr val="bg1"/>
                          </a:solidFill>
                          <a:latin typeface="+mn-lt"/>
                          <a:ea typeface="Times New Roman"/>
                          <a:cs typeface="Times New Roman"/>
                        </a:rPr>
                        <a:t> 2016</a:t>
                      </a:r>
                      <a:endParaRPr lang="en-US" sz="1300" dirty="0">
                        <a:solidFill>
                          <a:schemeClr val="bg1"/>
                        </a:solidFill>
                        <a:latin typeface="+mn-lt"/>
                        <a:ea typeface="Times New Roman"/>
                        <a:cs typeface="Times New Roman"/>
                      </a:endParaRPr>
                    </a:p>
                  </a:txBody>
                  <a:tcPr marL="27638" marR="27638" marT="7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6480">
                <a:tc>
                  <a:txBody>
                    <a:bodyPr/>
                    <a:lstStyle/>
                    <a:p>
                      <a:pPr marL="0" marR="0">
                        <a:spcBef>
                          <a:spcPts val="0"/>
                        </a:spcBef>
                        <a:spcAft>
                          <a:spcPts val="0"/>
                        </a:spcAft>
                      </a:pPr>
                      <a:r>
                        <a:rPr lang="en-US" sz="1400" b="1" smtClean="0">
                          <a:solidFill>
                            <a:srgbClr val="FFFF00"/>
                          </a:solidFill>
                          <a:latin typeface="Arial"/>
                          <a:ea typeface="Times New Roman"/>
                          <a:cs typeface="Times New Roman"/>
                        </a:rPr>
                        <a:t> </a:t>
                      </a:r>
                    </a:p>
                    <a:p>
                      <a:pPr marL="0" marR="0">
                        <a:spcBef>
                          <a:spcPts val="0"/>
                        </a:spcBef>
                        <a:spcAft>
                          <a:spcPts val="0"/>
                        </a:spcAft>
                      </a:pPr>
                      <a:r>
                        <a:rPr lang="en-US" sz="1400" b="1" smtClean="0">
                          <a:solidFill>
                            <a:srgbClr val="FFFF00"/>
                          </a:solidFill>
                          <a:latin typeface="Arial"/>
                          <a:ea typeface="Times New Roman"/>
                          <a:cs typeface="Times New Roman"/>
                        </a:rPr>
                        <a:t>20</a:t>
                      </a:r>
                      <a:endParaRPr lang="en-US" sz="1400" b="1">
                        <a:solidFill>
                          <a:srgbClr val="FFFF00"/>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smtClean="0">
                        <a:solidFill>
                          <a:srgbClr val="FFFF00"/>
                        </a:solidFill>
                        <a:latin typeface="Arial"/>
                        <a:ea typeface="Times New Roman"/>
                        <a:cs typeface="Times New Roman"/>
                      </a:endParaRPr>
                    </a:p>
                    <a:p>
                      <a:pPr marL="0" marR="0">
                        <a:spcBef>
                          <a:spcPts val="0"/>
                        </a:spcBef>
                        <a:spcAft>
                          <a:spcPts val="0"/>
                        </a:spcAft>
                      </a:pPr>
                      <a:r>
                        <a:rPr lang="en-US" sz="1400" b="1" smtClean="0">
                          <a:solidFill>
                            <a:srgbClr val="FFFF00"/>
                          </a:solidFill>
                          <a:latin typeface="Arial"/>
                          <a:ea typeface="Times New Roman"/>
                          <a:cs typeface="Times New Roman"/>
                        </a:rPr>
                        <a:t>013</a:t>
                      </a:r>
                      <a:endParaRPr lang="en-US" sz="1400" b="1">
                        <a:solidFill>
                          <a:srgbClr val="FFFF00"/>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b="1" smtClean="0">
                        <a:solidFill>
                          <a:srgbClr val="FFFF00"/>
                        </a:solidFill>
                        <a:latin typeface="Arial"/>
                        <a:ea typeface="Times New Roman"/>
                        <a:cs typeface="Times New Roman"/>
                      </a:endParaRPr>
                    </a:p>
                    <a:p>
                      <a:pPr marL="0" marR="0">
                        <a:spcBef>
                          <a:spcPts val="0"/>
                        </a:spcBef>
                        <a:spcAft>
                          <a:spcPts val="0"/>
                        </a:spcAft>
                      </a:pPr>
                      <a:r>
                        <a:rPr lang="en-US" sz="1400" b="1" smtClean="0">
                          <a:solidFill>
                            <a:srgbClr val="FFFF00"/>
                          </a:solidFill>
                          <a:latin typeface="Arial"/>
                          <a:ea typeface="Times New Roman"/>
                          <a:cs typeface="Times New Roman"/>
                        </a:rPr>
                        <a:t>7.1</a:t>
                      </a:r>
                      <a:endParaRPr lang="en-US" sz="1400" b="1">
                        <a:solidFill>
                          <a:srgbClr val="FFFF00"/>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smtClean="0">
                          <a:solidFill>
                            <a:srgbClr val="FFFF00"/>
                          </a:solidFill>
                          <a:latin typeface="Arial"/>
                          <a:ea typeface="Times New Roman"/>
                          <a:cs typeface="Times New Roman"/>
                        </a:rPr>
                        <a:t>	</a:t>
                      </a:r>
                    </a:p>
                    <a:p>
                      <a:pPr marL="0" marR="0" algn="just">
                        <a:spcBef>
                          <a:spcPts val="0"/>
                        </a:spcBef>
                        <a:spcAft>
                          <a:spcPts val="0"/>
                        </a:spcAft>
                      </a:pPr>
                      <a:r>
                        <a:rPr lang="en-US" sz="1400" b="1" smtClean="0">
                          <a:solidFill>
                            <a:srgbClr val="FFFF00"/>
                          </a:solidFill>
                          <a:latin typeface="Arial"/>
                          <a:ea typeface="Times New Roman"/>
                          <a:cs typeface="Times New Roman"/>
                        </a:rPr>
                        <a:t>	THEY SHALL NOT HOLD OFFICE CONSECUTIVELY FOR MORE THAN A PERIOD OF EIGHT YEAR , I.E FOUR TERMS OF TWO YEAR EACH.</a:t>
                      </a:r>
                      <a:r>
                        <a:rPr lang="en-US" sz="1400" b="1" u="sng" smtClean="0">
                          <a:solidFill>
                            <a:srgbClr val="FFFF00"/>
                          </a:solidFill>
                          <a:latin typeface="Arial"/>
                          <a:ea typeface="Times New Roman"/>
                          <a:cs typeface="Times New Roman"/>
                        </a:rPr>
                        <a:t> </a:t>
                      </a:r>
                      <a:endParaRPr lang="en-US" sz="1400" b="1">
                        <a:solidFill>
                          <a:srgbClr val="FFFF00"/>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smtClean="0">
                          <a:solidFill>
                            <a:srgbClr val="FFFF00"/>
                          </a:solidFill>
                          <a:latin typeface="Arial"/>
                          <a:ea typeface="Times New Roman"/>
                          <a:cs typeface="Times New Roman"/>
                        </a:rPr>
                        <a:t>	</a:t>
                      </a:r>
                    </a:p>
                    <a:p>
                      <a:pPr marL="0" marR="0" algn="just">
                        <a:spcBef>
                          <a:spcPts val="0"/>
                        </a:spcBef>
                        <a:spcAft>
                          <a:spcPts val="0"/>
                        </a:spcAft>
                      </a:pPr>
                      <a:r>
                        <a:rPr lang="en-US" sz="1400" b="1" smtClean="0">
                          <a:solidFill>
                            <a:srgbClr val="FFFF00"/>
                          </a:solidFill>
                          <a:latin typeface="Arial"/>
                          <a:ea typeface="Times New Roman"/>
                          <a:cs typeface="Times New Roman"/>
                        </a:rPr>
                        <a:t>	THE PRESIDENT CAN HOLD THE OFFICE FOR A MAXIMUM PERIOD OF TWELVE YEARS WITH OR WITHOUT BREAK I.E. THREE TERMS. </a:t>
                      </a:r>
                      <a:endParaRPr lang="en-US" sz="1400" b="1">
                        <a:solidFill>
                          <a:srgbClr val="FFFF00"/>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7687">
                <a:tc>
                  <a:txBody>
                    <a:bodyPr/>
                    <a:lstStyle/>
                    <a:p>
                      <a:pPr marL="0" marR="0">
                        <a:spcBef>
                          <a:spcPts val="0"/>
                        </a:spcBef>
                        <a:spcAft>
                          <a:spcPts val="0"/>
                        </a:spcAft>
                      </a:pPr>
                      <a:r>
                        <a:rPr lang="en-US" sz="1400" b="1" smtClean="0">
                          <a:solidFill>
                            <a:schemeClr val="bg1"/>
                          </a:solidFill>
                          <a:latin typeface="Arial"/>
                          <a:ea typeface="Times New Roman"/>
                          <a:cs typeface="Times New Roman"/>
                        </a:rPr>
                        <a:t>21</a:t>
                      </a:r>
                      <a:endParaRPr lang="en-US" sz="1400" b="1">
                        <a:solidFill>
                          <a:schemeClr val="bg1"/>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smtClean="0">
                          <a:solidFill>
                            <a:schemeClr val="bg1"/>
                          </a:solidFill>
                          <a:latin typeface="Arial"/>
                          <a:ea typeface="Times New Roman"/>
                          <a:cs typeface="Times New Roman"/>
                        </a:rPr>
                        <a:t>013</a:t>
                      </a:r>
                      <a:r>
                        <a:rPr lang="en-US" sz="1400" b="1" u="sng" smtClean="0">
                          <a:solidFill>
                            <a:schemeClr val="bg1"/>
                          </a:solidFill>
                          <a:latin typeface="Arial"/>
                          <a:ea typeface="Times New Roman"/>
                          <a:cs typeface="Times New Roman"/>
                        </a:rPr>
                        <a:t> </a:t>
                      </a:r>
                      <a:endParaRPr lang="en-US" sz="1400" b="1">
                        <a:solidFill>
                          <a:schemeClr val="bg1"/>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smtClean="0">
                          <a:solidFill>
                            <a:schemeClr val="bg1"/>
                          </a:solidFill>
                          <a:latin typeface="Arial"/>
                          <a:ea typeface="Times New Roman"/>
                          <a:cs typeface="Times New Roman"/>
                        </a:rPr>
                        <a:t>7.2</a:t>
                      </a:r>
                      <a:r>
                        <a:rPr lang="en-US" sz="1400" b="1" u="sng" smtClean="0">
                          <a:solidFill>
                            <a:schemeClr val="bg1"/>
                          </a:solidFill>
                          <a:latin typeface="Arial"/>
                          <a:ea typeface="Times New Roman"/>
                          <a:cs typeface="Times New Roman"/>
                        </a:rPr>
                        <a:t> </a:t>
                      </a:r>
                      <a:endParaRPr lang="en-US" sz="1400" b="1">
                        <a:solidFill>
                          <a:schemeClr val="bg1"/>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smtClean="0">
                          <a:solidFill>
                            <a:schemeClr val="bg1"/>
                          </a:solidFill>
                          <a:latin typeface="Arial"/>
                          <a:ea typeface="Times New Roman"/>
                          <a:cs typeface="Times New Roman"/>
                        </a:rPr>
                        <a:t>	AFTER HAVING HELD THE OFFICE CONSECUTIVELY FOR FOUR YEARS (I.E TWO TERMS), THEY CAN HAVE AN ADDITIONAL TWO TERMS OF TWO YEARS EACH ONLY , IF THEY SECURE A MAJORITY OF NOT LESS THAN TWO-THIRD OF THE MEMBERS OF THE FEDERATION ATTENDING THE GENERAL ASSEMBLY. HOWEVER, THE MAXIMUM PERIOD WHICH A MEMBER CAN SERVE IN AN EXECUTIVE COMMITTEE SHOULD NOT EXCEED 8 YEARS/FOUR TERMS. SUCH A MEMBER, ON COMPLETION OF EIGHT YEARS/4</a:t>
                      </a:r>
                      <a:r>
                        <a:rPr lang="en-US" sz="1400" b="1" baseline="30000" smtClean="0">
                          <a:solidFill>
                            <a:schemeClr val="bg1"/>
                          </a:solidFill>
                          <a:latin typeface="Arial"/>
                          <a:ea typeface="Times New Roman"/>
                          <a:cs typeface="Times New Roman"/>
                        </a:rPr>
                        <a:t>TH</a:t>
                      </a:r>
                      <a:r>
                        <a:rPr lang="en-US" sz="1400" b="1" smtClean="0">
                          <a:solidFill>
                            <a:schemeClr val="bg1"/>
                          </a:solidFill>
                          <a:latin typeface="Arial"/>
                          <a:ea typeface="Times New Roman"/>
                          <a:cs typeface="Times New Roman"/>
                        </a:rPr>
                        <a:t> TERM WILL BE GRANTED HONORARY DESIGNATION EQUIVALENT TO THE POSITION LAST HELD BY THE INDIVIDUAL CONCERNED. SUCH MEMBERS WILL NOT BE ENTITLED TO CONTEST ANY FURTHER ELECTIONS. SUCH HONORARY MEMBERS, HOWEVER, WILL BE ENTITLED TO ATTEND MEETINGS AS WHEN THEY ARE INVITED     </a:t>
                      </a:r>
                      <a:endParaRPr lang="en-US" sz="1400" b="1">
                        <a:solidFill>
                          <a:schemeClr val="bg1"/>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dirty="0" smtClean="0">
                          <a:solidFill>
                            <a:schemeClr val="bg1"/>
                          </a:solidFill>
                          <a:latin typeface="Arial"/>
                          <a:ea typeface="Times New Roman"/>
                          <a:cs typeface="Times New Roman"/>
                        </a:rPr>
                        <a:t>	 THE SECRETARY GENERAL AND THE TREASURER MAY SERVE A MAXIMUM OF TWO SUCCESSIVE TERMS OF FOUR YEARS EACH AFTER WHICH A MINIMUM COOLING OFF PERIOD OF FOUR YEARS WILL APPLY TO SEEK FRESH ELECTION TO EITHER POST. SUCH A MEMBER, ON COMPLETION OF TWELVE YEARS/3</a:t>
                      </a:r>
                      <a:r>
                        <a:rPr lang="en-US" sz="1400" b="1" baseline="30000" dirty="0" smtClean="0">
                          <a:solidFill>
                            <a:schemeClr val="bg1"/>
                          </a:solidFill>
                          <a:latin typeface="Arial"/>
                          <a:ea typeface="Times New Roman"/>
                          <a:cs typeface="Times New Roman"/>
                        </a:rPr>
                        <a:t>RD</a:t>
                      </a:r>
                      <a:r>
                        <a:rPr lang="en-US" sz="1400" b="1" dirty="0" smtClean="0">
                          <a:solidFill>
                            <a:schemeClr val="bg1"/>
                          </a:solidFill>
                          <a:latin typeface="Arial"/>
                          <a:ea typeface="Times New Roman"/>
                          <a:cs typeface="Times New Roman"/>
                        </a:rPr>
                        <a:t> TERM WILL BE GRANTED HONORARY DESIGNATION EQUIVALENT TO THE POSITION LAST HELD BY THE INDIVIDUAL CONCERNED. SUCH MEMBERS WILL NOT BE ENTITLED TO CONTEST ANY FURTHER ELECTIONS. SUCH HONORARY MEMBERS, HOWEVER, WILL BE ENTITLED TO ATTEND MEETINGS AS AND WHEN THEY ARE INVITED </a:t>
                      </a:r>
                      <a:endParaRPr lang="en-US" sz="1400" b="1" dirty="0">
                        <a:solidFill>
                          <a:schemeClr val="bg1"/>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762000"/>
          <a:ext cx="9144000" cy="5557264"/>
        </p:xfrm>
        <a:graphic>
          <a:graphicData uri="http://schemas.openxmlformats.org/drawingml/2006/table">
            <a:tbl>
              <a:tblPr/>
              <a:tblGrid>
                <a:gridCol w="685800"/>
                <a:gridCol w="609600"/>
                <a:gridCol w="609600"/>
                <a:gridCol w="3352800"/>
                <a:gridCol w="3886200"/>
              </a:tblGrid>
              <a:tr h="425194">
                <a:tc>
                  <a:txBody>
                    <a:bodyPr/>
                    <a:lstStyle/>
                    <a:p>
                      <a:pPr marL="0" marR="0" algn="ctr">
                        <a:spcBef>
                          <a:spcPts val="0"/>
                        </a:spcBef>
                        <a:spcAft>
                          <a:spcPts val="0"/>
                        </a:spcAft>
                      </a:pPr>
                      <a:r>
                        <a:rPr lang="en-US" sz="1200" b="1" dirty="0" smtClean="0">
                          <a:solidFill>
                            <a:schemeClr val="bg1"/>
                          </a:solidFill>
                          <a:latin typeface="+mn-lt"/>
                          <a:ea typeface="Times New Roman"/>
                          <a:cs typeface="Times New Roman"/>
                        </a:rPr>
                        <a:t>PAGE NO</a:t>
                      </a:r>
                      <a:r>
                        <a:rPr lang="en-US" sz="1200" b="1" u="sng" dirty="0" smtClean="0">
                          <a:solidFill>
                            <a:schemeClr val="bg1"/>
                          </a:solidFill>
                          <a:latin typeface="+mn-lt"/>
                          <a:ea typeface="Times New Roman"/>
                          <a:cs typeface="Times New Roman"/>
                        </a:rPr>
                        <a:t> </a:t>
                      </a:r>
                      <a:endParaRPr lang="en-US" sz="1200" b="1" dirty="0">
                        <a:solidFill>
                          <a:schemeClr val="bg1"/>
                        </a:solidFill>
                        <a:latin typeface="+mn-lt"/>
                        <a:ea typeface="Times New Roman"/>
                        <a:cs typeface="Times New Roman"/>
                      </a:endParaRPr>
                    </a:p>
                  </a:txBody>
                  <a:tcPr marL="27638" marR="27638" marT="7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smtClean="0">
                          <a:solidFill>
                            <a:schemeClr val="bg1"/>
                          </a:solidFill>
                          <a:latin typeface="+mn-lt"/>
                          <a:ea typeface="Times New Roman"/>
                          <a:cs typeface="Times New Roman"/>
                        </a:rPr>
                        <a:t>ART</a:t>
                      </a:r>
                    </a:p>
                    <a:p>
                      <a:pPr marL="0" marR="0" algn="ctr">
                        <a:spcBef>
                          <a:spcPts val="0"/>
                        </a:spcBef>
                        <a:spcAft>
                          <a:spcPts val="0"/>
                        </a:spcAft>
                      </a:pPr>
                      <a:r>
                        <a:rPr lang="en-US" sz="1200" b="1" smtClean="0">
                          <a:solidFill>
                            <a:schemeClr val="bg1"/>
                          </a:solidFill>
                          <a:latin typeface="+mn-lt"/>
                          <a:ea typeface="Times New Roman"/>
                          <a:cs typeface="Times New Roman"/>
                        </a:rPr>
                        <a:t>NO</a:t>
                      </a:r>
                      <a:r>
                        <a:rPr lang="en-US" sz="1200" b="1" u="sng" smtClean="0">
                          <a:solidFill>
                            <a:schemeClr val="bg1"/>
                          </a:solidFill>
                          <a:latin typeface="+mn-lt"/>
                          <a:ea typeface="Times New Roman"/>
                          <a:cs typeface="Times New Roman"/>
                        </a:rPr>
                        <a:t> </a:t>
                      </a:r>
                      <a:endParaRPr lang="en-US" sz="1200" b="1">
                        <a:solidFill>
                          <a:schemeClr val="bg1"/>
                        </a:solidFill>
                        <a:latin typeface="+mn-lt"/>
                        <a:ea typeface="Times New Roman"/>
                        <a:cs typeface="Times New Roman"/>
                      </a:endParaRPr>
                    </a:p>
                  </a:txBody>
                  <a:tcPr marL="27638" marR="27638" marT="7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smtClean="0">
                          <a:solidFill>
                            <a:schemeClr val="bg1"/>
                          </a:solidFill>
                          <a:latin typeface="+mn-lt"/>
                          <a:ea typeface="Times New Roman"/>
                          <a:cs typeface="Times New Roman"/>
                        </a:rPr>
                        <a:t>PARA NO </a:t>
                      </a:r>
                      <a:endParaRPr lang="en-US" sz="1200" b="1">
                        <a:solidFill>
                          <a:schemeClr val="bg1"/>
                        </a:solidFill>
                        <a:latin typeface="+mn-lt"/>
                        <a:ea typeface="Times New Roman"/>
                        <a:cs typeface="Times New Roman"/>
                      </a:endParaRPr>
                    </a:p>
                  </a:txBody>
                  <a:tcPr marL="27638" marR="27638" marT="7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smtClean="0">
                          <a:solidFill>
                            <a:schemeClr val="bg1"/>
                          </a:solidFill>
                          <a:latin typeface="+mn-lt"/>
                          <a:ea typeface="Times New Roman"/>
                          <a:cs typeface="Times New Roman"/>
                        </a:rPr>
                        <a:t>PREVIOUS</a:t>
                      </a:r>
                      <a:endParaRPr lang="en-US" sz="1300" dirty="0">
                        <a:solidFill>
                          <a:schemeClr val="bg1"/>
                        </a:solidFill>
                        <a:latin typeface="+mn-lt"/>
                        <a:ea typeface="Times New Roman"/>
                        <a:cs typeface="Times New Roman"/>
                      </a:endParaRPr>
                    </a:p>
                  </a:txBody>
                  <a:tcPr marL="27638" marR="27638" marT="7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300" b="1" dirty="0" err="1" smtClean="0">
                          <a:solidFill>
                            <a:schemeClr val="bg1"/>
                          </a:solidFill>
                          <a:latin typeface="+mn-lt"/>
                          <a:ea typeface="Times New Roman"/>
                          <a:cs typeface="Times New Roman"/>
                        </a:rPr>
                        <a:t>AMMENDED</a:t>
                      </a:r>
                      <a:r>
                        <a:rPr lang="en-US" sz="1300" b="1" dirty="0" smtClean="0">
                          <a:solidFill>
                            <a:schemeClr val="bg1"/>
                          </a:solidFill>
                          <a:latin typeface="+mn-lt"/>
                          <a:ea typeface="Times New Roman"/>
                          <a:cs typeface="Times New Roman"/>
                        </a:rPr>
                        <a:t> IN </a:t>
                      </a:r>
                      <a:r>
                        <a:rPr lang="en-US" sz="1300" b="1" dirty="0" err="1" smtClean="0">
                          <a:solidFill>
                            <a:schemeClr val="bg1"/>
                          </a:solidFill>
                          <a:latin typeface="+mn-lt"/>
                          <a:ea typeface="Times New Roman"/>
                          <a:cs typeface="Times New Roman"/>
                        </a:rPr>
                        <a:t>AGM</a:t>
                      </a:r>
                      <a:r>
                        <a:rPr lang="en-US" sz="1300" b="1" baseline="0" dirty="0" smtClean="0">
                          <a:solidFill>
                            <a:schemeClr val="bg1"/>
                          </a:solidFill>
                          <a:latin typeface="+mn-lt"/>
                          <a:ea typeface="Times New Roman"/>
                          <a:cs typeface="Times New Roman"/>
                        </a:rPr>
                        <a:t> 2016</a:t>
                      </a:r>
                      <a:endParaRPr lang="en-US" sz="1300" dirty="0">
                        <a:solidFill>
                          <a:schemeClr val="bg1"/>
                        </a:solidFill>
                        <a:latin typeface="+mn-lt"/>
                        <a:ea typeface="Times New Roman"/>
                        <a:cs typeface="Times New Roman"/>
                      </a:endParaRPr>
                    </a:p>
                  </a:txBody>
                  <a:tcPr marL="27638" marR="27638" marT="72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152">
                <a:tc>
                  <a:txBody>
                    <a:bodyPr/>
                    <a:lstStyle/>
                    <a:p>
                      <a:pPr marL="0" marR="0" algn="ctr">
                        <a:spcBef>
                          <a:spcPts val="0"/>
                        </a:spcBef>
                        <a:spcAft>
                          <a:spcPts val="0"/>
                        </a:spcAft>
                      </a:pPr>
                      <a:endParaRPr lang="en-US" sz="1200" b="1" u="none" strike="noStrike" smtClean="0">
                        <a:solidFill>
                          <a:srgbClr val="FFFF00"/>
                        </a:solidFill>
                        <a:latin typeface="+mn-lt"/>
                        <a:ea typeface="Calibri"/>
                        <a:cs typeface="Times New Roman"/>
                      </a:endParaRPr>
                    </a:p>
                    <a:p>
                      <a:pPr marL="0" marR="0" algn="ctr">
                        <a:spcBef>
                          <a:spcPts val="0"/>
                        </a:spcBef>
                        <a:spcAft>
                          <a:spcPts val="0"/>
                        </a:spcAft>
                      </a:pPr>
                      <a:r>
                        <a:rPr lang="en-US" sz="1200" b="1" u="none" strike="noStrike" smtClean="0">
                          <a:solidFill>
                            <a:srgbClr val="FFFF00"/>
                          </a:solidFill>
                          <a:latin typeface="+mn-lt"/>
                          <a:ea typeface="Calibri"/>
                          <a:cs typeface="Times New Roman"/>
                        </a:rPr>
                        <a:t>21</a:t>
                      </a:r>
                      <a:endParaRPr lang="en-US" sz="1200" b="1" u="sng">
                        <a:solidFill>
                          <a:srgbClr val="FFFF00"/>
                        </a:solidFill>
                        <a:latin typeface="+mn-lt"/>
                        <a:ea typeface="Calibri"/>
                        <a:cs typeface="Times New Roman"/>
                      </a:endParaRPr>
                    </a:p>
                  </a:txBody>
                  <a:tcPr marL="44112" marR="44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b="1" u="none" strike="noStrike" smtClean="0">
                        <a:solidFill>
                          <a:srgbClr val="FFFF00"/>
                        </a:solidFill>
                        <a:latin typeface="+mn-lt"/>
                        <a:ea typeface="Calibri"/>
                        <a:cs typeface="Times New Roman"/>
                      </a:endParaRPr>
                    </a:p>
                    <a:p>
                      <a:pPr marL="0" marR="0" algn="ctr">
                        <a:spcBef>
                          <a:spcPts val="0"/>
                        </a:spcBef>
                        <a:spcAft>
                          <a:spcPts val="0"/>
                        </a:spcAft>
                      </a:pPr>
                      <a:r>
                        <a:rPr lang="en-US" sz="1200" b="1" u="none" strike="noStrike" smtClean="0">
                          <a:solidFill>
                            <a:srgbClr val="FFFF00"/>
                          </a:solidFill>
                          <a:latin typeface="+mn-lt"/>
                          <a:ea typeface="Calibri"/>
                          <a:cs typeface="Times New Roman"/>
                        </a:rPr>
                        <a:t>013</a:t>
                      </a:r>
                      <a:endParaRPr lang="en-US" sz="1200" b="1" u="sng">
                        <a:solidFill>
                          <a:srgbClr val="FFFF00"/>
                        </a:solidFill>
                        <a:latin typeface="+mn-lt"/>
                        <a:ea typeface="Calibri"/>
                        <a:cs typeface="Times New Roman"/>
                      </a:endParaRPr>
                    </a:p>
                  </a:txBody>
                  <a:tcPr marL="44112" marR="44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u="none" strike="noStrike" smtClean="0">
                          <a:solidFill>
                            <a:srgbClr val="FFFF00"/>
                          </a:solidFill>
                          <a:latin typeface="+mn-lt"/>
                          <a:ea typeface="Calibri"/>
                          <a:cs typeface="Times New Roman"/>
                        </a:rPr>
                        <a:t> </a:t>
                      </a:r>
                      <a:endParaRPr lang="en-US" sz="1200" b="1" u="sng" smtClean="0">
                        <a:solidFill>
                          <a:srgbClr val="FFFF00"/>
                        </a:solidFill>
                        <a:latin typeface="+mn-lt"/>
                        <a:ea typeface="Calibri"/>
                        <a:cs typeface="Times New Roman"/>
                      </a:endParaRPr>
                    </a:p>
                    <a:p>
                      <a:pPr marL="0" marR="0" algn="ctr">
                        <a:spcBef>
                          <a:spcPts val="0"/>
                        </a:spcBef>
                        <a:spcAft>
                          <a:spcPts val="0"/>
                        </a:spcAft>
                      </a:pPr>
                      <a:r>
                        <a:rPr lang="en-US" sz="1200" b="1" u="none" strike="noStrike" smtClean="0">
                          <a:solidFill>
                            <a:srgbClr val="FFFF00"/>
                          </a:solidFill>
                          <a:latin typeface="+mn-lt"/>
                          <a:ea typeface="Calibri"/>
                          <a:cs typeface="Times New Roman"/>
                        </a:rPr>
                        <a:t>7.3</a:t>
                      </a:r>
                      <a:endParaRPr lang="en-US" sz="1200" b="1" u="sng">
                        <a:solidFill>
                          <a:srgbClr val="FFFF00"/>
                        </a:solidFill>
                        <a:latin typeface="+mn-lt"/>
                        <a:ea typeface="Calibri"/>
                        <a:cs typeface="Times New Roman"/>
                      </a:endParaRPr>
                    </a:p>
                  </a:txBody>
                  <a:tcPr marL="44112" marR="44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b="1" u="none" strike="noStrike" smtClean="0">
                        <a:solidFill>
                          <a:srgbClr val="FFFF00"/>
                        </a:solidFill>
                        <a:latin typeface="+mn-lt"/>
                        <a:ea typeface="Calibri"/>
                        <a:cs typeface="Times New Roman"/>
                      </a:endParaRPr>
                    </a:p>
                    <a:p>
                      <a:pPr marL="0" marR="0" algn="ctr">
                        <a:spcBef>
                          <a:spcPts val="0"/>
                        </a:spcBef>
                        <a:spcAft>
                          <a:spcPts val="0"/>
                        </a:spcAft>
                      </a:pPr>
                      <a:r>
                        <a:rPr lang="en-US" sz="1200" b="1" u="none" strike="noStrike" smtClean="0">
                          <a:solidFill>
                            <a:srgbClr val="FFFF00"/>
                          </a:solidFill>
                          <a:latin typeface="+mn-lt"/>
                          <a:ea typeface="Calibri"/>
                          <a:cs typeface="Times New Roman"/>
                        </a:rPr>
                        <a:t>ADD-NEW PARA   </a:t>
                      </a:r>
                      <a:endParaRPr lang="en-US" sz="1200" b="1" u="sng">
                        <a:solidFill>
                          <a:srgbClr val="FFFF00"/>
                        </a:solidFill>
                        <a:latin typeface="+mn-lt"/>
                        <a:ea typeface="Calibri"/>
                        <a:cs typeface="Times New Roman"/>
                      </a:endParaRPr>
                    </a:p>
                  </a:txBody>
                  <a:tcPr marL="44112" marR="44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endParaRPr lang="en-US" sz="1200" b="1" u="sng" smtClean="0">
                        <a:solidFill>
                          <a:srgbClr val="FFFF00"/>
                        </a:solidFill>
                        <a:latin typeface="+mn-lt"/>
                        <a:ea typeface="Calibri"/>
                        <a:cs typeface="Times New Roman"/>
                      </a:endParaRPr>
                    </a:p>
                    <a:p>
                      <a:pPr marL="0" marR="0" algn="just">
                        <a:spcBef>
                          <a:spcPts val="0"/>
                        </a:spcBef>
                        <a:spcAft>
                          <a:spcPts val="0"/>
                        </a:spcAft>
                      </a:pPr>
                      <a:r>
                        <a:rPr lang="en-US" sz="1200" b="1" u="none" strike="noStrike" smtClean="0">
                          <a:solidFill>
                            <a:srgbClr val="FFFF00"/>
                          </a:solidFill>
                          <a:latin typeface="+mn-lt"/>
                          <a:ea typeface="Calibri"/>
                          <a:cs typeface="Times New Roman"/>
                        </a:rPr>
                        <a:t>	IN THE EVENT OF ELECTION FOR THE SECOND TERM,</a:t>
                      </a:r>
                      <a:r>
                        <a:rPr lang="en-US" sz="1200" b="1" u="none" strike="noStrike" baseline="0" smtClean="0">
                          <a:solidFill>
                            <a:srgbClr val="FFFF00"/>
                          </a:solidFill>
                          <a:latin typeface="+mn-lt"/>
                          <a:ea typeface="Calibri"/>
                          <a:cs typeface="Times New Roman"/>
                        </a:rPr>
                        <a:t> AN OFFICE BEARER (PRESIDENT, SECRETARY GENERAL &amp; TREASURER) WHO HAS COMPLETED ONE TERM SHALL ONLY BE DEEMED TO HAVE BEEN ELECTED IF HE/SHE SECURES A MAJORITY OF NOT LESS THAN TWO THRID OF THE MEMBERS OF THE NATIONAL FEDERATION/ ASSOCIATION ATTENDING THE AGM. IN THE EVENT OF FAILURE TO OBTAIN SUCH MAJORITY,  THE CONCERNED OFFICE BEARER SHALL BE DEEMED TO HAVE LOST THE ELECTION. THE OFFICE WOULD THEREAFTER BE FILLED BY ELECTION UNDER THE NORMAL PROCEDURE FROM AMONGST CANDIDATES OTHER THAN THE OFFICE BEARER SEEKING RE-ELECTION. </a:t>
                      </a:r>
                    </a:p>
                    <a:p>
                      <a:pPr marL="0" marR="0" algn="just">
                        <a:spcBef>
                          <a:spcPts val="0"/>
                        </a:spcBef>
                        <a:spcAft>
                          <a:spcPts val="0"/>
                        </a:spcAft>
                      </a:pPr>
                      <a:endParaRPr lang="en-US" sz="1200" b="1" u="sng">
                        <a:solidFill>
                          <a:srgbClr val="FFFF00"/>
                        </a:solidFill>
                        <a:latin typeface="+mn-lt"/>
                        <a:ea typeface="Calibri"/>
                        <a:cs typeface="Times New Roman"/>
                      </a:endParaRPr>
                    </a:p>
                  </a:txBody>
                  <a:tcPr marL="44112" marR="44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1152">
                <a:tc>
                  <a:txBody>
                    <a:bodyPr/>
                    <a:lstStyle/>
                    <a:p>
                      <a:pPr marL="0" marR="0" algn="ctr">
                        <a:spcBef>
                          <a:spcPts val="0"/>
                        </a:spcBef>
                        <a:spcAft>
                          <a:spcPts val="0"/>
                        </a:spcAft>
                      </a:pPr>
                      <a:endParaRPr lang="en-US" sz="1200" b="1" smtClean="0">
                        <a:solidFill>
                          <a:schemeClr val="bg1"/>
                        </a:solidFill>
                        <a:latin typeface="Arial"/>
                        <a:ea typeface="Times New Roman"/>
                        <a:cs typeface="Times New Roman"/>
                      </a:endParaRPr>
                    </a:p>
                    <a:p>
                      <a:pPr marL="0" marR="0" algn="ctr">
                        <a:spcBef>
                          <a:spcPts val="0"/>
                        </a:spcBef>
                        <a:spcAft>
                          <a:spcPts val="0"/>
                        </a:spcAft>
                      </a:pPr>
                      <a:r>
                        <a:rPr lang="en-US" sz="1200" b="1" smtClean="0">
                          <a:solidFill>
                            <a:schemeClr val="bg1"/>
                          </a:solidFill>
                          <a:latin typeface="Arial"/>
                          <a:ea typeface="Times New Roman"/>
                          <a:cs typeface="Times New Roman"/>
                        </a:rPr>
                        <a:t>21</a:t>
                      </a:r>
                      <a:endParaRPr lang="en-US" sz="1200" b="1">
                        <a:solidFill>
                          <a:schemeClr val="bg1"/>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b="1" smtClean="0">
                        <a:solidFill>
                          <a:schemeClr val="bg1"/>
                        </a:solidFill>
                        <a:latin typeface="Arial"/>
                        <a:ea typeface="Times New Roman"/>
                        <a:cs typeface="Times New Roman"/>
                      </a:endParaRPr>
                    </a:p>
                    <a:p>
                      <a:pPr marL="0" marR="0" algn="ctr">
                        <a:spcBef>
                          <a:spcPts val="0"/>
                        </a:spcBef>
                        <a:spcAft>
                          <a:spcPts val="0"/>
                        </a:spcAft>
                      </a:pPr>
                      <a:r>
                        <a:rPr lang="en-US" sz="1200" b="1" smtClean="0">
                          <a:solidFill>
                            <a:schemeClr val="bg1"/>
                          </a:solidFill>
                          <a:latin typeface="Arial"/>
                          <a:ea typeface="Times New Roman"/>
                          <a:cs typeface="Times New Roman"/>
                        </a:rPr>
                        <a:t>013</a:t>
                      </a:r>
                      <a:endParaRPr lang="en-US" sz="1200" b="1">
                        <a:solidFill>
                          <a:schemeClr val="bg1"/>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b="1" smtClean="0">
                        <a:solidFill>
                          <a:schemeClr val="bg1"/>
                        </a:solidFill>
                        <a:latin typeface="Arial"/>
                        <a:ea typeface="Times New Roman"/>
                        <a:cs typeface="Times New Roman"/>
                      </a:endParaRPr>
                    </a:p>
                    <a:p>
                      <a:pPr marL="0" marR="0" algn="ctr">
                        <a:spcBef>
                          <a:spcPts val="0"/>
                        </a:spcBef>
                        <a:spcAft>
                          <a:spcPts val="0"/>
                        </a:spcAft>
                      </a:pPr>
                      <a:r>
                        <a:rPr lang="en-US" sz="1200" b="1" smtClean="0">
                          <a:solidFill>
                            <a:schemeClr val="bg1"/>
                          </a:solidFill>
                          <a:latin typeface="Arial"/>
                          <a:ea typeface="Times New Roman"/>
                          <a:cs typeface="Times New Roman"/>
                        </a:rPr>
                        <a:t>10</a:t>
                      </a:r>
                      <a:endParaRPr lang="en-US" sz="1200" b="1">
                        <a:solidFill>
                          <a:schemeClr val="bg1"/>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b="1" smtClean="0">
                          <a:solidFill>
                            <a:schemeClr val="bg1"/>
                          </a:solidFill>
                          <a:latin typeface="Arial"/>
                          <a:ea typeface="Times New Roman"/>
                          <a:cs typeface="Times New Roman"/>
                        </a:rPr>
                        <a:t>	</a:t>
                      </a:r>
                    </a:p>
                    <a:p>
                      <a:pPr marL="0" marR="0" algn="just">
                        <a:spcBef>
                          <a:spcPts val="0"/>
                        </a:spcBef>
                        <a:spcAft>
                          <a:spcPts val="0"/>
                        </a:spcAft>
                      </a:pPr>
                      <a:r>
                        <a:rPr lang="en-US" sz="1200" b="1" smtClean="0">
                          <a:solidFill>
                            <a:schemeClr val="bg1"/>
                          </a:solidFill>
                          <a:latin typeface="Arial"/>
                          <a:ea typeface="Times New Roman"/>
                          <a:cs typeface="Times New Roman"/>
                        </a:rPr>
                        <a:t>	ELECTIONS OF THE ABOVE COMMITTEE MEMBERS WILL BE HELD ONCE IN TWO YEARS OR WHENEVER A VACANCY OCCURS DURING THE GENERAL ASSEMBLY / EXTRA ORDINARY GENERAL ASSEMBLY FROM AMONGST MEMBERS. ALL SUCH ELECTED MEMBERS WILL SERVE A TWO YEAR TERM. THE ELECTION PROCESS WILL BE GUIDED BY BYE LAWS AS FRAMED AND APPROVED BY EXECUTIVE COMMITTEE FROM TIME TO TIME.</a:t>
                      </a:r>
                      <a:endParaRPr lang="en-US" sz="1200" b="1">
                        <a:solidFill>
                          <a:schemeClr val="bg1"/>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b="1" smtClean="0">
                          <a:solidFill>
                            <a:schemeClr val="bg1"/>
                          </a:solidFill>
                          <a:latin typeface="Arial"/>
                          <a:ea typeface="Times New Roman"/>
                          <a:cs typeface="Times New Roman"/>
                        </a:rPr>
                        <a:t>	</a:t>
                      </a:r>
                    </a:p>
                    <a:p>
                      <a:pPr marL="0" marR="0" algn="just">
                        <a:spcBef>
                          <a:spcPts val="0"/>
                        </a:spcBef>
                        <a:spcAft>
                          <a:spcPts val="0"/>
                        </a:spcAft>
                      </a:pPr>
                      <a:r>
                        <a:rPr lang="en-US" sz="1200" b="1" smtClean="0">
                          <a:solidFill>
                            <a:schemeClr val="bg1"/>
                          </a:solidFill>
                          <a:latin typeface="Arial"/>
                          <a:ea typeface="Times New Roman"/>
                          <a:cs typeface="Times New Roman"/>
                        </a:rPr>
                        <a:t>	ELECTIONS OF THE ABOVE COMMITTEE MEMBERS WILL BE HELD ONCE IN FOUR YEARS OR WHENEVER A VACANCY OCCURS DURING THE GENERAL ASSEMBLY / EXTRA ORDINARY GENERAL ASSEMBLY FROM AMONGST MEMBERS. ALL SUCH ELECTED MEMBERS WILL SERVE A FOUR YEAR TERM. THE ELECTION PROCESS WILL BE GUIDED BY BYE LAWS AS FRAMED AND APPROVED BY EXECUTIVE COMMITTEE FROM TIME TO TIME.</a:t>
                      </a:r>
                      <a:endParaRPr lang="en-US" sz="1200" b="1">
                        <a:solidFill>
                          <a:schemeClr val="bg1"/>
                        </a:solidFill>
                        <a:latin typeface="Times New Roman"/>
                        <a:ea typeface="Times New Roman"/>
                        <a:cs typeface="Times New Roman"/>
                      </a:endParaRPr>
                    </a:p>
                  </a:txBody>
                  <a:tcPr marL="43815" marR="43815" marT="114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3"/>
          <p:cNvPicPr>
            <a:picLocks noChangeAspect="1"/>
          </p:cNvPicPr>
          <p:nvPr/>
        </p:nvPicPr>
        <p:blipFill>
          <a:blip r:embed="rId2"/>
          <a:srcRect/>
          <a:stretch>
            <a:fillRect/>
          </a:stretch>
        </p:blipFill>
        <p:spPr>
          <a:xfrm>
            <a:off x="28575" y="28575"/>
            <a:ext cx="885825" cy="733425"/>
          </a:xfrm>
          <a:prstGeom prst="rect">
            <a:avLst/>
          </a:prstGeom>
          <a:noFill/>
          <a:ln>
            <a:noFill/>
          </a:ln>
          <a:effectLst>
            <a:outerShdw dist="50800" dir="5400000" algn="t" rotWithShape="0">
              <a:srgbClr val="000000">
                <a:alpha val="0"/>
              </a:srgb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irajEFI\Desktop\ram 22 photo.jpg"/>
          <p:cNvPicPr>
            <a:picLocks noChangeAspect="1" noChangeArrowheads="1"/>
          </p:cNvPicPr>
          <p:nvPr/>
        </p:nvPicPr>
        <p:blipFill>
          <a:blip r:embed="rId2"/>
          <a:srcRect t="3654" b="10798"/>
          <a:stretch>
            <a:fillRect/>
          </a:stretch>
        </p:blipFill>
        <p:spPr bwMode="auto">
          <a:xfrm>
            <a:off x="0" y="-1"/>
            <a:ext cx="9143999" cy="6858001"/>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7346"/>
          <p:cNvPicPr>
            <a:picLocks noChangeAspect="1"/>
          </p:cNvPicPr>
          <p:nvPr/>
        </p:nvPicPr>
        <p:blipFill>
          <a:blip r:embed="rId2"/>
          <a:srcRect/>
          <a:stretch>
            <a:fillRect/>
          </a:stretch>
        </p:blipFill>
        <p:spPr bwMode="auto">
          <a:xfrm>
            <a:off x="0" y="0"/>
            <a:ext cx="762000" cy="685800"/>
          </a:xfrm>
          <a:prstGeom prst="rect">
            <a:avLst/>
          </a:prstGeom>
          <a:noFill/>
          <a:ln w="9525">
            <a:noFill/>
            <a:miter lim="800000"/>
            <a:headEnd/>
            <a:tailEnd/>
          </a:ln>
        </p:spPr>
      </p:pic>
      <p:sp>
        <p:nvSpPr>
          <p:cNvPr id="75779" name="Rectangle 57347"/>
          <p:cNvSpPr>
            <a:spLocks/>
          </p:cNvSpPr>
          <p:nvPr/>
        </p:nvSpPr>
        <p:spPr bwMode="auto">
          <a:xfrm>
            <a:off x="736600" y="0"/>
            <a:ext cx="8229600" cy="685800"/>
          </a:xfrm>
          <a:prstGeom prst="rect">
            <a:avLst/>
          </a:prstGeom>
          <a:noFill/>
          <a:ln w="9525">
            <a:noFill/>
            <a:miter lim="800000"/>
            <a:headEnd/>
            <a:tailEnd/>
          </a:ln>
        </p:spPr>
        <p:txBody>
          <a:bodyPr anchor="ctr"/>
          <a:lstStyle/>
          <a:p>
            <a:pPr marL="465138" lvl="2" indent="-465138" algn="ctr">
              <a:spcBef>
                <a:spcPts val="0"/>
              </a:spcBef>
              <a:defRPr/>
            </a:pPr>
            <a:r>
              <a:rPr lang="en-US" sz="2400" b="1" u="sng" dirty="0" smtClean="0">
                <a:solidFill>
                  <a:srgbClr val="FFFF00"/>
                </a:solidFill>
                <a:latin typeface="Arial" pitchFamily="34" charset="0"/>
                <a:cs typeface="Arial" pitchFamily="34" charset="0"/>
              </a:rPr>
              <a:t>ARTICLE 008 OF STATUTES :</a:t>
            </a:r>
          </a:p>
          <a:p>
            <a:pPr marL="465138" lvl="2" indent="-465138" algn="ctr">
              <a:spcBef>
                <a:spcPts val="0"/>
              </a:spcBef>
              <a:defRPr/>
            </a:pPr>
            <a:r>
              <a:rPr lang="en-US" sz="2400" b="1" u="sng" dirty="0" smtClean="0">
                <a:solidFill>
                  <a:srgbClr val="FFFF00"/>
                </a:solidFill>
                <a:latin typeface="Arial" pitchFamily="34" charset="0"/>
                <a:cs typeface="Arial" pitchFamily="34" charset="0"/>
              </a:rPr>
              <a:t>COMPOSITION (GENERAL ASSEMBLY)</a:t>
            </a:r>
            <a:endParaRPr lang="en-US" sz="2400" b="1" u="sng" dirty="0">
              <a:solidFill>
                <a:srgbClr val="FFFF00"/>
              </a:solidFill>
              <a:latin typeface="Arial" pitchFamily="34" charset="0"/>
              <a:cs typeface="Arial" pitchFamily="34" charset="0"/>
            </a:endParaRPr>
          </a:p>
        </p:txBody>
      </p:sp>
      <p:sp>
        <p:nvSpPr>
          <p:cNvPr id="5" name="TextBox 4"/>
          <p:cNvSpPr txBox="1"/>
          <p:nvPr/>
        </p:nvSpPr>
        <p:spPr>
          <a:xfrm>
            <a:off x="0" y="762000"/>
            <a:ext cx="9144000" cy="6093976"/>
          </a:xfrm>
          <a:prstGeom prst="rect">
            <a:avLst/>
          </a:prstGeom>
          <a:noFill/>
        </p:spPr>
        <p:txBody>
          <a:bodyPr wrap="square">
            <a:spAutoFit/>
            <a:scene3d>
              <a:camera prst="orthographicFront"/>
              <a:lightRig rig="sunset" dir="t"/>
            </a:scene3d>
          </a:bodyPr>
          <a:lstStyle/>
          <a:p>
            <a:pPr marL="465138" indent="-465138" algn="just">
              <a:spcBef>
                <a:spcPts val="1200"/>
              </a:spcBef>
              <a:buFont typeface="Wingdings" pitchFamily="2" charset="2"/>
              <a:buChar char="Ø"/>
              <a:defRPr/>
            </a:pPr>
            <a:r>
              <a:rPr lang="en-US" b="1" dirty="0" smtClean="0">
                <a:solidFill>
                  <a:schemeClr val="bg1"/>
                </a:solidFill>
              </a:rPr>
              <a:t>THE GENERAL ASSEMBLY, IN SESSION UNDER THE STATUES, IS THE SUPREME AUTHORITY OF </a:t>
            </a:r>
            <a:r>
              <a:rPr lang="en-US" b="1" dirty="0" err="1" smtClean="0">
                <a:solidFill>
                  <a:schemeClr val="bg1"/>
                </a:solidFill>
              </a:rPr>
              <a:t>EFI</a:t>
            </a:r>
            <a:r>
              <a:rPr lang="en-US" b="1" dirty="0" smtClean="0">
                <a:solidFill>
                  <a:schemeClr val="bg1"/>
                </a:solidFill>
              </a:rPr>
              <a:t>.</a:t>
            </a:r>
          </a:p>
          <a:p>
            <a:pPr marL="465138" indent="-465138" algn="just">
              <a:spcBef>
                <a:spcPts val="1200"/>
              </a:spcBef>
              <a:buFont typeface="Wingdings" pitchFamily="2" charset="2"/>
              <a:buChar char="Ø"/>
              <a:defRPr/>
            </a:pPr>
            <a:r>
              <a:rPr lang="en-US" b="1" dirty="0" smtClean="0">
                <a:solidFill>
                  <a:srgbClr val="FFFF00"/>
                </a:solidFill>
              </a:rPr>
              <a:t>THE GENERAL ASSEMBLY SHALL BE THE CONTROLLING BODY OF THE FEDERATION. ALL AUTHORITY IS VESTED IN IT AND DECISIONS OF THE ASSEMBLY SHALL BE BINDING ON ALL MEMBERS. </a:t>
            </a:r>
          </a:p>
          <a:p>
            <a:pPr marL="465138" indent="-465138" algn="just">
              <a:spcBef>
                <a:spcPts val="1200"/>
              </a:spcBef>
              <a:buFont typeface="Wingdings" pitchFamily="2" charset="2"/>
              <a:buChar char="Ø"/>
              <a:defRPr/>
            </a:pPr>
            <a:r>
              <a:rPr lang="en-US" b="1" dirty="0" smtClean="0">
                <a:solidFill>
                  <a:schemeClr val="bg1"/>
                </a:solidFill>
              </a:rPr>
              <a:t>EACH STATE ASSOCIATION, INSTITUTION, CLUB OR UNIT MEMBER MAY BE REPRESENTED BY TWO DELEGATES </a:t>
            </a:r>
            <a:r>
              <a:rPr lang="en-US" b="1" dirty="0" smtClean="0">
                <a:solidFill>
                  <a:srgbClr val="00FF00"/>
                </a:solidFill>
              </a:rPr>
              <a:t>(ONE </a:t>
            </a:r>
            <a:r>
              <a:rPr lang="en-US" b="1" dirty="0" err="1" smtClean="0">
                <a:solidFill>
                  <a:srgbClr val="00FF00"/>
                </a:solidFill>
              </a:rPr>
              <a:t>AUTHORISED</a:t>
            </a:r>
            <a:r>
              <a:rPr lang="en-US" b="1" dirty="0" smtClean="0">
                <a:solidFill>
                  <a:srgbClr val="00FF00"/>
                </a:solidFill>
              </a:rPr>
              <a:t> REP)</a:t>
            </a:r>
            <a:r>
              <a:rPr lang="en-US" b="1" dirty="0" smtClean="0">
                <a:solidFill>
                  <a:schemeClr val="bg1"/>
                </a:solidFill>
              </a:rPr>
              <a:t> AND HAS TWO VOTES. A MEMBER UNABLE TO SEND DELEGATES MAY NOMINATE AN EXISTING MEMBER TO ACT AS ITS PROXY. NO UNIT/INSTITUTION DELEGATE CAN HOLD MORE THEN ONE PROXY OF TWO VOTES IN ADDITION TO HIS OWN. AN INDIVIDUAL MEMBER HAS ONLY ONE VOTE AND CAN HOLD ONE PROXY VOTE FOR AN INDIVIDUAL MEMBER.</a:t>
            </a:r>
            <a:r>
              <a:rPr lang="en-US" b="1" dirty="0" smtClean="0">
                <a:solidFill>
                  <a:srgbClr val="FF0000"/>
                </a:solidFill>
              </a:rPr>
              <a:t> </a:t>
            </a:r>
            <a:r>
              <a:rPr lang="en-US" b="1" dirty="0" smtClean="0">
                <a:solidFill>
                  <a:schemeClr val="bg1"/>
                </a:solidFill>
              </a:rPr>
              <a:t>THE PROXY </a:t>
            </a:r>
            <a:r>
              <a:rPr lang="en-US" b="1" dirty="0" smtClean="0">
                <a:solidFill>
                  <a:srgbClr val="00FF00"/>
                </a:solidFill>
              </a:rPr>
              <a:t>(VOTING)</a:t>
            </a:r>
            <a:r>
              <a:rPr lang="en-US" b="1" dirty="0" smtClean="0">
                <a:solidFill>
                  <a:schemeClr val="bg1"/>
                </a:solidFill>
              </a:rPr>
              <a:t> AUTHORIZATION WILL BE SIGNED BY PRESIDENT OR </a:t>
            </a:r>
            <a:r>
              <a:rPr lang="en-US" b="1" u="sng" dirty="0" smtClean="0">
                <a:solidFill>
                  <a:schemeClr val="bg1"/>
                </a:solidFill>
              </a:rPr>
              <a:t>SECRETARY/CO OR OC</a:t>
            </a:r>
            <a:r>
              <a:rPr lang="en-US" b="1" dirty="0" smtClean="0">
                <a:solidFill>
                  <a:schemeClr val="bg1"/>
                </a:solidFill>
              </a:rPr>
              <a:t> IN THE CASE OF INSTITUTIONAL/UNIT MEMBERS AND BY THE MEMBER HIMSELF IN THE CASE OF AN INDIVIDUAL MEMBER. A TERMINATED MEMBER WILL NOT BE ALLOWED TO REPRESENT ANOTHER MEMBER OF </a:t>
            </a:r>
            <a:r>
              <a:rPr lang="en-US" b="1" dirty="0" err="1" smtClean="0">
                <a:solidFill>
                  <a:schemeClr val="bg1"/>
                </a:solidFill>
              </a:rPr>
              <a:t>EFI</a:t>
            </a:r>
            <a:r>
              <a:rPr lang="en-US" b="1" dirty="0" smtClean="0">
                <a:solidFill>
                  <a:schemeClr val="bg1"/>
                </a:solidFill>
              </a:rPr>
              <a:t> (STATE ASSOCIATION / CLUB/ INDIVIDUAL). </a:t>
            </a:r>
          </a:p>
          <a:p>
            <a:pPr marL="465138" indent="-465138" algn="just">
              <a:spcBef>
                <a:spcPts val="1200"/>
              </a:spcBef>
              <a:buFont typeface="Wingdings" pitchFamily="2" charset="2"/>
              <a:buChar char="Ø"/>
              <a:defRPr/>
            </a:pPr>
            <a:r>
              <a:rPr lang="en-US" b="1" dirty="0" smtClean="0">
                <a:solidFill>
                  <a:srgbClr val="FFFF00"/>
                </a:solidFill>
              </a:rPr>
              <a:t>HONORARY PRESIDENT, HONORARY VICE PRESIDENT AND OTHER HONORARY MEMBERS AND EX-</a:t>
            </a:r>
            <a:r>
              <a:rPr lang="en-US" b="1" dirty="0" err="1" smtClean="0">
                <a:solidFill>
                  <a:srgbClr val="FFFF00"/>
                </a:solidFill>
              </a:rPr>
              <a:t>OFFICO</a:t>
            </a:r>
            <a:r>
              <a:rPr lang="en-US" b="1" dirty="0" smtClean="0">
                <a:solidFill>
                  <a:srgbClr val="FFFF00"/>
                </a:solidFill>
              </a:rPr>
              <a:t> MEMBERS MAY ATTEND THE GENERAL ASSEMBLY WITHOUT VOTING RIGHTS. </a:t>
            </a:r>
            <a:endParaRPr lang="en-US" b="1" dirty="0" smtClean="0">
              <a:solidFill>
                <a:srgbClr val="FFFF00"/>
              </a:solidFill>
              <a:latin typeface="Arial" pitchFamily="34" charset="0"/>
              <a:cs typeface="Arial" pitchFamily="34" charset="0"/>
            </a:endParaRPr>
          </a:p>
        </p:txBody>
      </p:sp>
      <p:cxnSp>
        <p:nvCxnSpPr>
          <p:cNvPr id="24" name="Straight Connector 23"/>
          <p:cNvCxnSpPr/>
          <p:nvPr/>
        </p:nvCxnSpPr>
        <p:spPr bwMode="auto">
          <a:xfrm>
            <a:off x="537030" y="3461658"/>
            <a:ext cx="8534400" cy="1588"/>
          </a:xfrm>
          <a:prstGeom prst="line">
            <a:avLst/>
          </a:prstGeom>
          <a:noFill/>
          <a:ln w="28575">
            <a:solidFill>
              <a:srgbClr val="FF0000"/>
            </a:solidFill>
            <a:miter lim="800000"/>
            <a:headEnd/>
            <a:tailEnd/>
          </a:ln>
        </p:spPr>
      </p:cxnSp>
      <p:cxnSp>
        <p:nvCxnSpPr>
          <p:cNvPr id="27" name="Straight Connector 26"/>
          <p:cNvCxnSpPr/>
          <p:nvPr/>
        </p:nvCxnSpPr>
        <p:spPr bwMode="auto">
          <a:xfrm>
            <a:off x="551544" y="3733800"/>
            <a:ext cx="8534400" cy="1588"/>
          </a:xfrm>
          <a:prstGeom prst="line">
            <a:avLst/>
          </a:prstGeom>
          <a:noFill/>
          <a:ln w="28575">
            <a:solidFill>
              <a:srgbClr val="FF0000"/>
            </a:solidFill>
            <a:miter lim="800000"/>
            <a:headEnd/>
            <a:tailEnd/>
          </a:ln>
        </p:spPr>
      </p:cxnSp>
      <p:cxnSp>
        <p:nvCxnSpPr>
          <p:cNvPr id="28" name="Straight Connector 27"/>
          <p:cNvCxnSpPr/>
          <p:nvPr/>
        </p:nvCxnSpPr>
        <p:spPr bwMode="auto">
          <a:xfrm>
            <a:off x="580572" y="4005942"/>
            <a:ext cx="8534400" cy="1588"/>
          </a:xfrm>
          <a:prstGeom prst="line">
            <a:avLst/>
          </a:prstGeom>
          <a:noFill/>
          <a:ln w="28575">
            <a:solidFill>
              <a:srgbClr val="FF0000"/>
            </a:solidFill>
            <a:miter lim="800000"/>
            <a:headEnd/>
            <a:tailEnd/>
          </a:ln>
        </p:spPr>
      </p:cxnSp>
      <p:cxnSp>
        <p:nvCxnSpPr>
          <p:cNvPr id="29" name="Straight Connector 28"/>
          <p:cNvCxnSpPr/>
          <p:nvPr/>
        </p:nvCxnSpPr>
        <p:spPr bwMode="auto">
          <a:xfrm>
            <a:off x="566058" y="4267200"/>
            <a:ext cx="6977742" cy="1588"/>
          </a:xfrm>
          <a:prstGeom prst="line">
            <a:avLst/>
          </a:prstGeom>
          <a:noFill/>
          <a:ln w="28575">
            <a:solidFill>
              <a:srgbClr val="FF0000"/>
            </a:solidFill>
            <a:miter lim="800000"/>
            <a:headEnd/>
            <a:tailEnd/>
          </a:ln>
        </p:spPr>
      </p:cxnSp>
      <p:cxnSp>
        <p:nvCxnSpPr>
          <p:cNvPr id="30" name="Straight Connector 29"/>
          <p:cNvCxnSpPr/>
          <p:nvPr/>
        </p:nvCxnSpPr>
        <p:spPr bwMode="auto">
          <a:xfrm>
            <a:off x="551544" y="5105400"/>
            <a:ext cx="8534400" cy="1588"/>
          </a:xfrm>
          <a:prstGeom prst="line">
            <a:avLst/>
          </a:prstGeom>
          <a:noFill/>
          <a:ln w="28575">
            <a:solidFill>
              <a:srgbClr val="FF0000"/>
            </a:solidFill>
            <a:miter lim="800000"/>
            <a:headEnd/>
            <a:tailEnd/>
          </a:ln>
        </p:spPr>
      </p:cxnSp>
      <p:cxnSp>
        <p:nvCxnSpPr>
          <p:cNvPr id="31" name="Straight Connector 30"/>
          <p:cNvCxnSpPr/>
          <p:nvPr/>
        </p:nvCxnSpPr>
        <p:spPr bwMode="auto">
          <a:xfrm>
            <a:off x="580572" y="5365070"/>
            <a:ext cx="8534400" cy="1588"/>
          </a:xfrm>
          <a:prstGeom prst="line">
            <a:avLst/>
          </a:prstGeom>
          <a:noFill/>
          <a:ln w="28575">
            <a:solidFill>
              <a:srgbClr val="FF0000"/>
            </a:solidFill>
            <a:miter lim="800000"/>
            <a:headEnd/>
            <a:tailEnd/>
          </a:ln>
        </p:spPr>
      </p:cxnSp>
      <p:cxnSp>
        <p:nvCxnSpPr>
          <p:cNvPr id="32" name="Straight Connector 31"/>
          <p:cNvCxnSpPr/>
          <p:nvPr/>
        </p:nvCxnSpPr>
        <p:spPr bwMode="auto">
          <a:xfrm flipV="1">
            <a:off x="580572" y="5638800"/>
            <a:ext cx="7801428" cy="7260"/>
          </a:xfrm>
          <a:prstGeom prst="line">
            <a:avLst/>
          </a:prstGeom>
          <a:noFill/>
          <a:ln w="28575">
            <a:solidFill>
              <a:srgbClr val="FF0000"/>
            </a:solidFill>
            <a:miter lim="800000"/>
            <a:headEnd/>
            <a:tailEnd/>
          </a:ln>
        </p:spPr>
      </p:cxnSp>
      <p:cxnSp>
        <p:nvCxnSpPr>
          <p:cNvPr id="40" name="Straight Connector 39"/>
          <p:cNvCxnSpPr/>
          <p:nvPr/>
        </p:nvCxnSpPr>
        <p:spPr bwMode="auto">
          <a:xfrm>
            <a:off x="8291286" y="4267200"/>
            <a:ext cx="729342" cy="1588"/>
          </a:xfrm>
          <a:prstGeom prst="line">
            <a:avLst/>
          </a:prstGeom>
          <a:noFill/>
          <a:ln w="28575">
            <a:solidFill>
              <a:srgbClr val="FF0000"/>
            </a:solidFill>
            <a:miter lim="800000"/>
            <a:headEnd/>
            <a:tailEnd/>
          </a:ln>
        </p:spPr>
      </p:cxnSp>
      <p:cxnSp>
        <p:nvCxnSpPr>
          <p:cNvPr id="43" name="Straight Connector 42"/>
          <p:cNvCxnSpPr/>
          <p:nvPr/>
        </p:nvCxnSpPr>
        <p:spPr bwMode="auto">
          <a:xfrm>
            <a:off x="2057400" y="3200400"/>
            <a:ext cx="6934200" cy="1588"/>
          </a:xfrm>
          <a:prstGeom prst="line">
            <a:avLst/>
          </a:prstGeom>
          <a:noFill/>
          <a:ln w="28575">
            <a:solidFill>
              <a:srgbClr val="FF0000"/>
            </a:solidFill>
            <a:miter lim="800000"/>
            <a:headEnd/>
            <a:tailEnd/>
          </a:ln>
        </p:spPr>
      </p:cxnSp>
      <p:cxnSp>
        <p:nvCxnSpPr>
          <p:cNvPr id="47" name="Straight Connector 46"/>
          <p:cNvCxnSpPr/>
          <p:nvPr/>
        </p:nvCxnSpPr>
        <p:spPr bwMode="auto">
          <a:xfrm>
            <a:off x="2917368" y="2895600"/>
            <a:ext cx="1905000" cy="1588"/>
          </a:xfrm>
          <a:prstGeom prst="line">
            <a:avLst/>
          </a:prstGeom>
          <a:noFill/>
          <a:ln w="28575">
            <a:solidFill>
              <a:srgbClr val="FF0000"/>
            </a:solidFill>
            <a:miter lim="800000"/>
            <a:headEnd/>
            <a:tailEnd/>
          </a:ln>
        </p:spPr>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7346"/>
          <p:cNvPicPr>
            <a:picLocks noChangeAspect="1"/>
          </p:cNvPicPr>
          <p:nvPr/>
        </p:nvPicPr>
        <p:blipFill>
          <a:blip r:embed="rId2"/>
          <a:srcRect/>
          <a:stretch>
            <a:fillRect/>
          </a:stretch>
        </p:blipFill>
        <p:spPr bwMode="auto">
          <a:xfrm>
            <a:off x="0" y="0"/>
            <a:ext cx="762000" cy="685800"/>
          </a:xfrm>
          <a:prstGeom prst="rect">
            <a:avLst/>
          </a:prstGeom>
          <a:noFill/>
          <a:ln w="9525">
            <a:noFill/>
            <a:miter lim="800000"/>
            <a:headEnd/>
            <a:tailEnd/>
          </a:ln>
        </p:spPr>
      </p:pic>
      <p:sp>
        <p:nvSpPr>
          <p:cNvPr id="75779" name="Rectangle 57347"/>
          <p:cNvSpPr>
            <a:spLocks/>
          </p:cNvSpPr>
          <p:nvPr/>
        </p:nvSpPr>
        <p:spPr bwMode="auto">
          <a:xfrm>
            <a:off x="736600" y="0"/>
            <a:ext cx="8229600" cy="685800"/>
          </a:xfrm>
          <a:prstGeom prst="rect">
            <a:avLst/>
          </a:prstGeom>
          <a:noFill/>
          <a:ln w="9525">
            <a:noFill/>
            <a:miter lim="800000"/>
            <a:headEnd/>
            <a:tailEnd/>
          </a:ln>
        </p:spPr>
        <p:txBody>
          <a:bodyPr anchor="ctr"/>
          <a:lstStyle/>
          <a:p>
            <a:pPr algn="ctr"/>
            <a:r>
              <a:rPr lang="en-US" altLang="en-US" sz="4400" b="1" u="sng" dirty="0" smtClean="0">
                <a:solidFill>
                  <a:schemeClr val="bg1"/>
                </a:solidFill>
              </a:rPr>
              <a:t>IMPLICATIONS</a:t>
            </a:r>
            <a:endParaRPr lang="en-US" altLang="en-US" sz="4400" b="1" u="sng" dirty="0">
              <a:solidFill>
                <a:schemeClr val="bg1"/>
              </a:solidFill>
            </a:endParaRPr>
          </a:p>
        </p:txBody>
      </p:sp>
      <p:sp>
        <p:nvSpPr>
          <p:cNvPr id="5" name="TextBox 4"/>
          <p:cNvSpPr txBox="1"/>
          <p:nvPr/>
        </p:nvSpPr>
        <p:spPr>
          <a:xfrm>
            <a:off x="0" y="685800"/>
            <a:ext cx="9144000" cy="6501780"/>
          </a:xfrm>
          <a:prstGeom prst="rect">
            <a:avLst/>
          </a:prstGeom>
          <a:noFill/>
        </p:spPr>
        <p:txBody>
          <a:bodyPr wrap="square">
            <a:spAutoFit/>
            <a:scene3d>
              <a:camera prst="orthographicFront"/>
              <a:lightRig rig="sunset" dir="t"/>
            </a:scene3d>
          </a:bodyPr>
          <a:lstStyle/>
          <a:p>
            <a:pPr algn="ctr">
              <a:spcBef>
                <a:spcPts val="1200"/>
              </a:spcBef>
              <a:defRPr/>
            </a:pPr>
            <a:endParaRPr lang="en-US" b="1" u="sng" dirty="0" smtClean="0">
              <a:solidFill>
                <a:srgbClr val="FFFF00"/>
              </a:solidFill>
              <a:latin typeface="Arial" pitchFamily="34" charset="0"/>
              <a:cs typeface="Arial" pitchFamily="34" charset="0"/>
            </a:endParaRPr>
          </a:p>
          <a:p>
            <a:pPr marL="465138" lvl="2" indent="-465138">
              <a:spcBef>
                <a:spcPts val="1200"/>
              </a:spcBef>
              <a:defRPr/>
            </a:pPr>
            <a:endParaRPr lang="en-US" sz="1050" b="1" dirty="0">
              <a:latin typeface="Arial" pitchFamily="34" charset="0"/>
              <a:cs typeface="Arial" pitchFamily="34" charset="0"/>
            </a:endParaRPr>
          </a:p>
          <a:p>
            <a:pPr marL="465138" indent="-465138">
              <a:spcBef>
                <a:spcPts val="1200"/>
              </a:spcBef>
              <a:buFont typeface="Wingdings" pitchFamily="2" charset="2"/>
              <a:buChar char="Ø"/>
              <a:defRPr/>
            </a:pPr>
            <a:r>
              <a:rPr lang="en-US" sz="2400" b="1" dirty="0" smtClean="0">
                <a:solidFill>
                  <a:schemeClr val="bg1"/>
                </a:solidFill>
                <a:latin typeface="Arial" pitchFamily="34" charset="0"/>
                <a:cs typeface="Arial" pitchFamily="34" charset="0"/>
              </a:rPr>
              <a:t>4 YEARS DELHI TENURE FOR THE FOLLOWING </a:t>
            </a:r>
            <a:r>
              <a:rPr lang="en-US" sz="2400" b="1" dirty="0" err="1" smtClean="0">
                <a:solidFill>
                  <a:schemeClr val="bg1"/>
                </a:solidFill>
                <a:latin typeface="Arial" pitchFamily="34" charset="0"/>
                <a:cs typeface="Arial" pitchFamily="34" charset="0"/>
              </a:rPr>
              <a:t>APPTS</a:t>
            </a:r>
            <a:r>
              <a:rPr lang="en-US" sz="2400" b="1" dirty="0" smtClean="0">
                <a:solidFill>
                  <a:schemeClr val="bg1"/>
                </a:solidFill>
                <a:latin typeface="Arial" pitchFamily="34" charset="0"/>
                <a:cs typeface="Arial" pitchFamily="34" charset="0"/>
              </a:rPr>
              <a:t> AS IT IS OBLIGATORY FOR THEM TO BE DELHI BASED :-</a:t>
            </a:r>
          </a:p>
          <a:p>
            <a:pPr marL="914400" indent="-449263">
              <a:spcBef>
                <a:spcPts val="1200"/>
              </a:spcBef>
              <a:buFont typeface="Wingdings" pitchFamily="2" charset="2"/>
              <a:buChar char="ü"/>
              <a:defRPr/>
            </a:pPr>
            <a:r>
              <a:rPr lang="en-US" sz="2400" b="1" dirty="0" err="1" smtClean="0">
                <a:solidFill>
                  <a:srgbClr val="FFFF00"/>
                </a:solidFill>
                <a:latin typeface="Arial" pitchFamily="34" charset="0"/>
                <a:cs typeface="Arial" pitchFamily="34" charset="0"/>
              </a:rPr>
              <a:t>SECY</a:t>
            </a:r>
            <a:r>
              <a:rPr lang="en-US" sz="2400" b="1" dirty="0" smtClean="0">
                <a:solidFill>
                  <a:srgbClr val="FFFF00"/>
                </a:solidFill>
                <a:latin typeface="Arial" pitchFamily="34" charset="0"/>
                <a:cs typeface="Arial" pitchFamily="34" charset="0"/>
              </a:rPr>
              <a:t> GEN</a:t>
            </a:r>
          </a:p>
          <a:p>
            <a:pPr marL="914400" indent="-449263">
              <a:spcBef>
                <a:spcPts val="1200"/>
              </a:spcBef>
              <a:buFont typeface="Wingdings" pitchFamily="2" charset="2"/>
              <a:buChar char="ü"/>
              <a:defRPr/>
            </a:pPr>
            <a:r>
              <a:rPr lang="en-US" sz="2400" b="1" dirty="0" smtClean="0">
                <a:solidFill>
                  <a:schemeClr val="bg1"/>
                </a:solidFill>
                <a:latin typeface="Arial" pitchFamily="34" charset="0"/>
                <a:cs typeface="Arial" pitchFamily="34" charset="0"/>
              </a:rPr>
              <a:t>JT </a:t>
            </a:r>
            <a:r>
              <a:rPr lang="en-US" sz="2400" b="1" dirty="0" err="1" smtClean="0">
                <a:solidFill>
                  <a:schemeClr val="bg1"/>
                </a:solidFill>
                <a:latin typeface="Arial" pitchFamily="34" charset="0"/>
                <a:cs typeface="Arial" pitchFamily="34" charset="0"/>
              </a:rPr>
              <a:t>SECY</a:t>
            </a:r>
            <a:r>
              <a:rPr lang="en-US" sz="2400" b="1" dirty="0" smtClean="0">
                <a:solidFill>
                  <a:schemeClr val="bg1"/>
                </a:solidFill>
                <a:latin typeface="Arial" pitchFamily="34" charset="0"/>
                <a:cs typeface="Arial" pitchFamily="34" charset="0"/>
              </a:rPr>
              <a:t> (ADM)</a:t>
            </a:r>
          </a:p>
          <a:p>
            <a:pPr marL="914400" indent="-449263">
              <a:spcBef>
                <a:spcPts val="1200"/>
              </a:spcBef>
              <a:buFont typeface="Wingdings" pitchFamily="2" charset="2"/>
              <a:buChar char="ü"/>
              <a:defRPr/>
            </a:pPr>
            <a:r>
              <a:rPr lang="en-US" sz="2400" b="1" dirty="0" smtClean="0">
                <a:solidFill>
                  <a:srgbClr val="FFFF00"/>
                </a:solidFill>
                <a:latin typeface="Arial" pitchFamily="34" charset="0"/>
                <a:cs typeface="Arial" pitchFamily="34" charset="0"/>
              </a:rPr>
              <a:t>JT </a:t>
            </a:r>
            <a:r>
              <a:rPr lang="en-US" sz="2400" b="1" dirty="0" err="1" smtClean="0">
                <a:solidFill>
                  <a:srgbClr val="FFFF00"/>
                </a:solidFill>
                <a:latin typeface="Arial" pitchFamily="34" charset="0"/>
                <a:cs typeface="Arial" pitchFamily="34" charset="0"/>
              </a:rPr>
              <a:t>SECY</a:t>
            </a:r>
            <a:r>
              <a:rPr lang="en-US" sz="2400" b="1" dirty="0" smtClean="0">
                <a:solidFill>
                  <a:srgbClr val="FFFF00"/>
                </a:solidFill>
                <a:latin typeface="Arial" pitchFamily="34" charset="0"/>
                <a:cs typeface="Arial" pitchFamily="34" charset="0"/>
              </a:rPr>
              <a:t> (TECH)</a:t>
            </a:r>
          </a:p>
          <a:p>
            <a:pPr marL="914400" indent="-449263">
              <a:spcBef>
                <a:spcPts val="1200"/>
              </a:spcBef>
              <a:buFont typeface="Wingdings" pitchFamily="2" charset="2"/>
              <a:buChar char="ü"/>
              <a:defRPr/>
            </a:pPr>
            <a:r>
              <a:rPr lang="en-US" sz="2400" b="1" dirty="0" smtClean="0">
                <a:solidFill>
                  <a:schemeClr val="bg1"/>
                </a:solidFill>
                <a:latin typeface="Arial" pitchFamily="34" charset="0"/>
                <a:cs typeface="Arial" pitchFamily="34" charset="0"/>
              </a:rPr>
              <a:t>TREASURER</a:t>
            </a:r>
          </a:p>
          <a:p>
            <a:pPr marL="465138" indent="-465138" algn="just">
              <a:spcBef>
                <a:spcPts val="1200"/>
              </a:spcBef>
              <a:buFont typeface="Wingdings" pitchFamily="2" charset="2"/>
              <a:buChar char="Ø"/>
              <a:defRPr/>
            </a:pPr>
            <a:r>
              <a:rPr lang="en-US" sz="2400" b="1" dirty="0" smtClean="0">
                <a:solidFill>
                  <a:srgbClr val="FFFF00"/>
                </a:solidFill>
                <a:latin typeface="Arial" pitchFamily="34" charset="0"/>
                <a:cs typeface="Arial" pitchFamily="34" charset="0"/>
              </a:rPr>
              <a:t>SELECTION COMMITTEE MEMBERS SHOULD BE APPOINTED BY EC AND NOT THROUGH ELECTION THIS REQUIRES STATUTE </a:t>
            </a:r>
            <a:r>
              <a:rPr lang="en-US" sz="2400" b="1" dirty="0" err="1" smtClean="0">
                <a:solidFill>
                  <a:srgbClr val="FFFF00"/>
                </a:solidFill>
                <a:latin typeface="Arial" pitchFamily="34" charset="0"/>
                <a:cs typeface="Arial" pitchFamily="34" charset="0"/>
              </a:rPr>
              <a:t>AMMENDMENT</a:t>
            </a:r>
            <a:r>
              <a:rPr lang="en-US" sz="2400" b="1" dirty="0" smtClean="0">
                <a:solidFill>
                  <a:srgbClr val="FFFF00"/>
                </a:solidFill>
                <a:latin typeface="Arial" pitchFamily="34" charset="0"/>
                <a:cs typeface="Arial" pitchFamily="34" charset="0"/>
              </a:rPr>
              <a:t>.</a:t>
            </a:r>
          </a:p>
          <a:p>
            <a:pPr marL="465138" indent="-465138" algn="just">
              <a:spcBef>
                <a:spcPts val="1200"/>
              </a:spcBef>
              <a:buFont typeface="Wingdings" pitchFamily="2" charset="2"/>
              <a:buChar char="Ø"/>
              <a:defRPr/>
            </a:pPr>
            <a:r>
              <a:rPr lang="en-US" sz="2400" b="1" dirty="0" smtClean="0">
                <a:solidFill>
                  <a:schemeClr val="bg1"/>
                </a:solidFill>
              </a:rPr>
              <a:t>AMENDMENT OF ELECTION BYE LAW</a:t>
            </a:r>
            <a:endParaRPr lang="en-US" sz="2400" b="1" dirty="0" smtClean="0">
              <a:solidFill>
                <a:schemeClr val="bg1"/>
              </a:solidFill>
              <a:latin typeface="Arial" pitchFamily="34" charset="0"/>
              <a:cs typeface="Arial" pitchFamily="34" charset="0"/>
            </a:endParaRPr>
          </a:p>
          <a:p>
            <a:pPr marL="465138" indent="-465138" algn="just">
              <a:spcBef>
                <a:spcPts val="1200"/>
              </a:spcBef>
              <a:defRPr/>
            </a:pPr>
            <a:endParaRPr lang="en-US" sz="2400" b="1" dirty="0">
              <a:solidFill>
                <a:srgbClr val="FFFF00"/>
              </a:solidFill>
              <a:latin typeface="Arial" pitchFamily="34" charset="0"/>
              <a:cs typeface="Arial" pitchFamily="34" charset="0"/>
            </a:endParaRPr>
          </a:p>
          <a:p>
            <a:pPr marL="465138" indent="-465138">
              <a:spcBef>
                <a:spcPts val="1200"/>
              </a:spcBef>
              <a:buFont typeface="Wingdings" pitchFamily="2" charset="2"/>
              <a:buChar char="v"/>
              <a:defRPr/>
            </a:pPr>
            <a:endParaRPr lang="en-US" sz="2400" b="1"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75778" name="Picture 57346"/>
          <p:cNvPicPr>
            <a:picLocks noChangeAspect="1"/>
          </p:cNvPicPr>
          <p:nvPr/>
        </p:nvPicPr>
        <p:blipFill>
          <a:blip r:embed="rId2"/>
          <a:srcRect/>
          <a:stretch>
            <a:fillRect/>
          </a:stretch>
        </p:blipFill>
        <p:spPr bwMode="auto">
          <a:xfrm>
            <a:off x="0" y="0"/>
            <a:ext cx="762000" cy="685800"/>
          </a:xfrm>
          <a:prstGeom prst="rect">
            <a:avLst/>
          </a:prstGeom>
          <a:noFill/>
          <a:ln w="9525">
            <a:noFill/>
            <a:miter lim="800000"/>
            <a:headEnd/>
            <a:tailEnd/>
          </a:ln>
        </p:spPr>
      </p:pic>
      <p:sp>
        <p:nvSpPr>
          <p:cNvPr id="75779" name="Rectangle 57347"/>
          <p:cNvSpPr>
            <a:spLocks/>
          </p:cNvSpPr>
          <p:nvPr/>
        </p:nvSpPr>
        <p:spPr bwMode="auto">
          <a:xfrm>
            <a:off x="736600" y="0"/>
            <a:ext cx="8229600" cy="914400"/>
          </a:xfrm>
          <a:prstGeom prst="rect">
            <a:avLst/>
          </a:prstGeom>
          <a:noFill/>
          <a:ln w="9525">
            <a:noFill/>
            <a:miter lim="800000"/>
            <a:headEnd/>
            <a:tailEnd/>
          </a:ln>
        </p:spPr>
        <p:txBody>
          <a:bodyPr anchor="ctr"/>
          <a:lstStyle/>
          <a:p>
            <a:pPr marL="465138" lvl="2" indent="-465138" algn="ctr">
              <a:spcBef>
                <a:spcPts val="0"/>
              </a:spcBef>
              <a:defRPr/>
            </a:pPr>
            <a:r>
              <a:rPr lang="en-US" sz="2000" b="1" u="sng" dirty="0" smtClean="0">
                <a:solidFill>
                  <a:srgbClr val="FFFF00"/>
                </a:solidFill>
                <a:latin typeface="Arial" pitchFamily="34" charset="0"/>
                <a:cs typeface="Arial" pitchFamily="34" charset="0"/>
              </a:rPr>
              <a:t>ARTICLE 015 OF STATUTES :</a:t>
            </a:r>
          </a:p>
          <a:p>
            <a:pPr marL="465138" lvl="2" indent="-465138" algn="ctr">
              <a:spcBef>
                <a:spcPts val="0"/>
              </a:spcBef>
              <a:defRPr/>
            </a:pPr>
            <a:r>
              <a:rPr lang="en-US" sz="2000" b="1" u="sng" dirty="0" smtClean="0">
                <a:solidFill>
                  <a:srgbClr val="FFFF00"/>
                </a:solidFill>
                <a:latin typeface="Arial" pitchFamily="34" charset="0"/>
                <a:cs typeface="Arial" pitchFamily="34" charset="0"/>
              </a:rPr>
              <a:t> SELECTION COMMITTEE ELECTION TENURE AND PROCEDURES</a:t>
            </a:r>
            <a:endParaRPr lang="en-US" sz="2000" b="1" dirty="0">
              <a:latin typeface="Arial" pitchFamily="34" charset="0"/>
              <a:cs typeface="Arial" pitchFamily="34" charset="0"/>
            </a:endParaRPr>
          </a:p>
        </p:txBody>
      </p:sp>
      <p:sp>
        <p:nvSpPr>
          <p:cNvPr id="5" name="TextBox 4"/>
          <p:cNvSpPr txBox="1"/>
          <p:nvPr/>
        </p:nvSpPr>
        <p:spPr>
          <a:xfrm>
            <a:off x="0" y="947202"/>
            <a:ext cx="9144000" cy="5663089"/>
          </a:xfrm>
          <a:prstGeom prst="rect">
            <a:avLst/>
          </a:prstGeom>
          <a:noFill/>
        </p:spPr>
        <p:txBody>
          <a:bodyPr wrap="square">
            <a:spAutoFit/>
            <a:scene3d>
              <a:camera prst="orthographicFront"/>
              <a:lightRig rig="sunset" dir="t"/>
            </a:scene3d>
          </a:bodyPr>
          <a:lstStyle/>
          <a:p>
            <a:pPr marL="465138" indent="-465138" algn="just">
              <a:spcBef>
                <a:spcPts val="1200"/>
              </a:spcBef>
              <a:buFont typeface="Wingdings" pitchFamily="2" charset="2"/>
              <a:buChar char="Ø"/>
              <a:defRPr/>
            </a:pPr>
            <a:r>
              <a:rPr lang="en-US" sz="1600" b="1" dirty="0" smtClean="0">
                <a:solidFill>
                  <a:schemeClr val="bg1"/>
                </a:solidFill>
              </a:rPr>
              <a:t>THE SELECTION COMMITTEE CONSISTING OF FIVE MEMBERS WILL BE ELECTED </a:t>
            </a:r>
            <a:r>
              <a:rPr lang="en-US" sz="1600" b="1" dirty="0" smtClean="0">
                <a:solidFill>
                  <a:srgbClr val="00FF00"/>
                </a:solidFill>
              </a:rPr>
              <a:t>(NOMINATED)</a:t>
            </a:r>
            <a:r>
              <a:rPr lang="en-US" sz="1600" b="1" dirty="0" smtClean="0">
                <a:solidFill>
                  <a:schemeClr val="bg1"/>
                </a:solidFill>
              </a:rPr>
              <a:t> BY THE GENERAL ASSEMBLY </a:t>
            </a:r>
            <a:r>
              <a:rPr lang="en-US" sz="1600" b="1" dirty="0" smtClean="0">
                <a:solidFill>
                  <a:srgbClr val="00FF00"/>
                </a:solidFill>
              </a:rPr>
              <a:t>(EXECUTIVE COMMITTEE)</a:t>
            </a:r>
            <a:r>
              <a:rPr lang="en-US" sz="1600" b="1" dirty="0" smtClean="0">
                <a:solidFill>
                  <a:schemeClr val="bg1"/>
                </a:solidFill>
              </a:rPr>
              <a:t>. ONLY MEMBERS WHO HAVE WON MEDALS IN ANY OF THE EQUESTRIAN DISCIPLINES IN THE NATIONAL EQUESTRIAN CHAMPIONSHIPS ARE ELIGIBLE. THEIR TENURE WILL BE OF TWO YEARS DURATION. THEY CAN SEEK RE-ELECTION </a:t>
            </a:r>
            <a:r>
              <a:rPr lang="en-US" sz="1600" b="1" dirty="0" smtClean="0">
                <a:solidFill>
                  <a:srgbClr val="00FF00"/>
                </a:solidFill>
              </a:rPr>
              <a:t>(BE NOMINATED)</a:t>
            </a:r>
            <a:r>
              <a:rPr lang="en-US" sz="1600" b="1" dirty="0" smtClean="0">
                <a:solidFill>
                  <a:schemeClr val="bg1"/>
                </a:solidFill>
              </a:rPr>
              <a:t> FOR ANOTHER TERM OF TWO YEARS BY SIMPLE MAJORITY </a:t>
            </a:r>
            <a:r>
              <a:rPr lang="en-US" sz="1600" b="1" dirty="0" smtClean="0">
                <a:solidFill>
                  <a:srgbClr val="00FF00"/>
                </a:solidFill>
              </a:rPr>
              <a:t>(EXECUTIVE COMMITTEE)</a:t>
            </a:r>
            <a:r>
              <a:rPr lang="en-US" sz="1600" b="1" dirty="0" smtClean="0">
                <a:solidFill>
                  <a:schemeClr val="bg1"/>
                </a:solidFill>
              </a:rPr>
              <a:t>. THE PRESIDENT SHALL NOMINATE THE CHAIRMAN OF THE SELECTION COMMITTEE TO CONDUCT THE PROCEEDINGS OF THE MEETING. ALL PROCEEDINGS WILL BE RECORDED. THE SECRETARY GENERAL CAN ATTEND MEETINGS BUT WITHOUT VOTING RIGHTS AND WILL RECORD ALL PROCEEDINGS AND OBTAIN SIGNATURE OFF ALL ATTENDING SELECTION COMMITTEE MEMBERS. SIGNED COPIES WILL BE SENT TO ALL COMMITTEE MEMBERS BY SECRETARY GENERAL WITHIN 10 DAYS OF CONVENING A MEETING. COPIES WILL ALSO BE SENT TO ALL EXECUTIVE COMMITTEE MEMBERS AND PLACED IN THE FEDERATION READING FILE. </a:t>
            </a:r>
          </a:p>
          <a:p>
            <a:pPr marL="465138" indent="-465138" algn="just">
              <a:spcBef>
                <a:spcPts val="1200"/>
              </a:spcBef>
              <a:buFont typeface="Wingdings" pitchFamily="2" charset="2"/>
              <a:buChar char="Ø"/>
              <a:defRPr/>
            </a:pPr>
            <a:r>
              <a:rPr lang="en-US" sz="1600" b="1" dirty="0" smtClean="0">
                <a:solidFill>
                  <a:srgbClr val="FFFF00"/>
                </a:solidFill>
              </a:rPr>
              <a:t>IF A SELECTION COMMITTEE MEMBER DOES NOT ATTEND TWO CONSECUTIVE MEETINGS HE WILL CEASE TO BE A MEMBER AND THE PRESIDENT CAN NOMINATE ANOTHER SUITABLE </a:t>
            </a:r>
            <a:r>
              <a:rPr lang="en-US" sz="1600" b="1" dirty="0" err="1" smtClean="0">
                <a:solidFill>
                  <a:srgbClr val="FFFF00"/>
                </a:solidFill>
              </a:rPr>
              <a:t>EFI</a:t>
            </a:r>
            <a:r>
              <a:rPr lang="en-US" sz="1600" b="1" dirty="0" smtClean="0">
                <a:solidFill>
                  <a:srgbClr val="FFFF00"/>
                </a:solidFill>
              </a:rPr>
              <a:t> MEMBER TO MEET IMMEDIATE REQUIREMENT. A SUITABLE MEMBER WILL HOWEVER, BE ELECTED</a:t>
            </a:r>
            <a:r>
              <a:rPr lang="en-US" sz="1600" b="1" dirty="0" smtClean="0">
                <a:solidFill>
                  <a:srgbClr val="FF0000"/>
                </a:solidFill>
              </a:rPr>
              <a:t> </a:t>
            </a:r>
            <a:r>
              <a:rPr lang="en-US" sz="1600" b="1" dirty="0" smtClean="0">
                <a:solidFill>
                  <a:srgbClr val="00FF00"/>
                </a:solidFill>
              </a:rPr>
              <a:t>(NOMINATED)</a:t>
            </a:r>
            <a:r>
              <a:rPr lang="en-US" sz="1600" b="1" dirty="0" smtClean="0">
                <a:solidFill>
                  <a:srgbClr val="FFFF00"/>
                </a:solidFill>
              </a:rPr>
              <a:t> IN THE ENSUING GENERAL ASSEMBLY</a:t>
            </a:r>
            <a:r>
              <a:rPr lang="en-US" sz="1600" b="1" dirty="0" smtClean="0">
                <a:solidFill>
                  <a:srgbClr val="FF0000"/>
                </a:solidFill>
              </a:rPr>
              <a:t> </a:t>
            </a:r>
            <a:r>
              <a:rPr lang="en-US" sz="1600" b="1" dirty="0" smtClean="0">
                <a:solidFill>
                  <a:srgbClr val="00FF00"/>
                </a:solidFill>
              </a:rPr>
              <a:t>(EXECUTIVE COMMITTEE MEETING)</a:t>
            </a:r>
            <a:r>
              <a:rPr lang="en-US" sz="1600" b="1" dirty="0" smtClean="0">
                <a:solidFill>
                  <a:srgbClr val="FFFF00"/>
                </a:solidFill>
              </a:rPr>
              <a:t> TO FILL UP THE VACANCY. THE</a:t>
            </a:r>
            <a:r>
              <a:rPr lang="en-US" sz="1600" b="1" dirty="0" smtClean="0">
                <a:solidFill>
                  <a:srgbClr val="FF0000"/>
                </a:solidFill>
              </a:rPr>
              <a:t> </a:t>
            </a:r>
            <a:r>
              <a:rPr lang="en-US" sz="1600" b="1" dirty="0" smtClean="0">
                <a:solidFill>
                  <a:srgbClr val="FFFF00"/>
                </a:solidFill>
              </a:rPr>
              <a:t>CRITERIA FOR MEMBERS SEEKING RE ELECTION TO THE SELECTION COMMITTEE WILL BE THE SAME AS STIPULATED IN THE STATUTES FOR EXECUTIVE COMMITTEE MEMBERS.</a:t>
            </a:r>
          </a:p>
        </p:txBody>
      </p:sp>
      <p:cxnSp>
        <p:nvCxnSpPr>
          <p:cNvPr id="7" name="Straight Connector 6"/>
          <p:cNvCxnSpPr/>
          <p:nvPr/>
        </p:nvCxnSpPr>
        <p:spPr bwMode="auto">
          <a:xfrm>
            <a:off x="3171372" y="1344614"/>
            <a:ext cx="2209800" cy="1588"/>
          </a:xfrm>
          <a:prstGeom prst="line">
            <a:avLst/>
          </a:prstGeom>
          <a:noFill/>
          <a:ln w="28575">
            <a:solidFill>
              <a:srgbClr val="FF0000"/>
            </a:solidFill>
            <a:miter lim="800000"/>
            <a:headEnd/>
            <a:tailEnd/>
          </a:ln>
        </p:spPr>
      </p:cxnSp>
      <p:cxnSp>
        <p:nvCxnSpPr>
          <p:cNvPr id="15" name="Straight Connector 14"/>
          <p:cNvCxnSpPr/>
          <p:nvPr/>
        </p:nvCxnSpPr>
        <p:spPr bwMode="auto">
          <a:xfrm>
            <a:off x="4873170" y="2088470"/>
            <a:ext cx="1828800" cy="1588"/>
          </a:xfrm>
          <a:prstGeom prst="line">
            <a:avLst/>
          </a:prstGeom>
          <a:noFill/>
          <a:ln w="28575">
            <a:solidFill>
              <a:srgbClr val="FF0000"/>
            </a:solidFill>
            <a:miter lim="800000"/>
            <a:headEnd/>
            <a:tailEnd/>
          </a:ln>
        </p:spPr>
      </p:cxnSp>
      <p:cxnSp>
        <p:nvCxnSpPr>
          <p:cNvPr id="18" name="Straight Connector 17"/>
          <p:cNvCxnSpPr/>
          <p:nvPr/>
        </p:nvCxnSpPr>
        <p:spPr bwMode="auto">
          <a:xfrm>
            <a:off x="4996542" y="457200"/>
            <a:ext cx="1219200" cy="1588"/>
          </a:xfrm>
          <a:prstGeom prst="line">
            <a:avLst/>
          </a:prstGeom>
          <a:noFill/>
          <a:ln w="28575">
            <a:solidFill>
              <a:schemeClr val="tx1"/>
            </a:solidFill>
            <a:miter lim="800000"/>
            <a:headEnd/>
            <a:tailEnd/>
          </a:ln>
        </p:spPr>
      </p:cxnSp>
      <p:cxnSp>
        <p:nvCxnSpPr>
          <p:cNvPr id="20" name="Straight Connector 19"/>
          <p:cNvCxnSpPr/>
          <p:nvPr/>
        </p:nvCxnSpPr>
        <p:spPr bwMode="auto">
          <a:xfrm>
            <a:off x="8117112" y="1113972"/>
            <a:ext cx="914400" cy="1588"/>
          </a:xfrm>
          <a:prstGeom prst="line">
            <a:avLst/>
          </a:prstGeom>
          <a:noFill/>
          <a:ln w="28575">
            <a:solidFill>
              <a:srgbClr val="FF0000"/>
            </a:solidFill>
            <a:miter lim="800000"/>
            <a:headEnd/>
            <a:tailEnd/>
          </a:ln>
        </p:spPr>
      </p:cxnSp>
      <p:cxnSp>
        <p:nvCxnSpPr>
          <p:cNvPr id="22" name="Straight Connector 21"/>
          <p:cNvCxnSpPr/>
          <p:nvPr/>
        </p:nvCxnSpPr>
        <p:spPr bwMode="auto">
          <a:xfrm>
            <a:off x="4434114" y="2333172"/>
            <a:ext cx="1828800" cy="1588"/>
          </a:xfrm>
          <a:prstGeom prst="line">
            <a:avLst/>
          </a:prstGeom>
          <a:noFill/>
          <a:ln w="28575">
            <a:solidFill>
              <a:srgbClr val="FF0000"/>
            </a:solidFill>
            <a:miter lim="800000"/>
            <a:headEnd/>
            <a:tailEnd/>
          </a:ln>
        </p:spPr>
      </p:cxnSp>
      <p:cxnSp>
        <p:nvCxnSpPr>
          <p:cNvPr id="23" name="Straight Connector 22"/>
          <p:cNvCxnSpPr/>
          <p:nvPr/>
        </p:nvCxnSpPr>
        <p:spPr bwMode="auto">
          <a:xfrm flipV="1">
            <a:off x="609600" y="5896428"/>
            <a:ext cx="8382000" cy="18144"/>
          </a:xfrm>
          <a:prstGeom prst="line">
            <a:avLst/>
          </a:prstGeom>
          <a:noFill/>
          <a:ln w="28575">
            <a:solidFill>
              <a:srgbClr val="FF0000"/>
            </a:solidFill>
            <a:miter lim="800000"/>
            <a:headEnd/>
            <a:tailEnd/>
          </a:ln>
        </p:spPr>
      </p:cxnSp>
      <p:cxnSp>
        <p:nvCxnSpPr>
          <p:cNvPr id="11" name="Straight Connector 10"/>
          <p:cNvCxnSpPr/>
          <p:nvPr/>
        </p:nvCxnSpPr>
        <p:spPr bwMode="auto">
          <a:xfrm flipV="1">
            <a:off x="609600" y="6143172"/>
            <a:ext cx="8382000" cy="18144"/>
          </a:xfrm>
          <a:prstGeom prst="line">
            <a:avLst/>
          </a:prstGeom>
          <a:noFill/>
          <a:ln w="28575">
            <a:solidFill>
              <a:srgbClr val="FF0000"/>
            </a:solidFill>
            <a:miter lim="800000"/>
            <a:headEnd/>
            <a:tailEnd/>
          </a:ln>
        </p:spPr>
      </p:cxnSp>
      <p:cxnSp>
        <p:nvCxnSpPr>
          <p:cNvPr id="12" name="Straight Connector 11"/>
          <p:cNvCxnSpPr/>
          <p:nvPr/>
        </p:nvCxnSpPr>
        <p:spPr bwMode="auto">
          <a:xfrm>
            <a:off x="3733800" y="5410200"/>
            <a:ext cx="914400" cy="1588"/>
          </a:xfrm>
          <a:prstGeom prst="line">
            <a:avLst/>
          </a:prstGeom>
          <a:noFill/>
          <a:ln w="28575">
            <a:solidFill>
              <a:srgbClr val="FF0000"/>
            </a:solidFill>
            <a:miter lim="800000"/>
            <a:headEnd/>
            <a:tailEnd/>
          </a:ln>
        </p:spPr>
      </p:cxnSp>
      <p:cxnSp>
        <p:nvCxnSpPr>
          <p:cNvPr id="13" name="Straight Connector 12"/>
          <p:cNvCxnSpPr/>
          <p:nvPr/>
        </p:nvCxnSpPr>
        <p:spPr bwMode="auto">
          <a:xfrm>
            <a:off x="8059056" y="5410200"/>
            <a:ext cx="914400" cy="1588"/>
          </a:xfrm>
          <a:prstGeom prst="line">
            <a:avLst/>
          </a:prstGeom>
          <a:noFill/>
          <a:ln w="28575">
            <a:solidFill>
              <a:srgbClr val="FF0000"/>
            </a:solidFill>
            <a:miter lim="800000"/>
            <a:headEnd/>
            <a:tailEnd/>
          </a:ln>
        </p:spPr>
      </p:cxnSp>
      <p:cxnSp>
        <p:nvCxnSpPr>
          <p:cNvPr id="14" name="Straight Connector 13"/>
          <p:cNvCxnSpPr/>
          <p:nvPr/>
        </p:nvCxnSpPr>
        <p:spPr bwMode="auto">
          <a:xfrm>
            <a:off x="624114" y="5667828"/>
            <a:ext cx="990600" cy="1588"/>
          </a:xfrm>
          <a:prstGeom prst="line">
            <a:avLst/>
          </a:prstGeom>
          <a:noFill/>
          <a:ln w="28575">
            <a:solidFill>
              <a:srgbClr val="FF0000"/>
            </a:solidFill>
            <a:miter lim="800000"/>
            <a:headEnd/>
            <a:tailEnd/>
          </a:ln>
        </p:spPr>
      </p:cxnSp>
      <p:cxnSp>
        <p:nvCxnSpPr>
          <p:cNvPr id="19" name="Straight Connector 18"/>
          <p:cNvCxnSpPr/>
          <p:nvPr/>
        </p:nvCxnSpPr>
        <p:spPr bwMode="auto">
          <a:xfrm>
            <a:off x="609600" y="6400800"/>
            <a:ext cx="914400" cy="1588"/>
          </a:xfrm>
          <a:prstGeom prst="line">
            <a:avLst/>
          </a:prstGeom>
          <a:noFill/>
          <a:ln w="28575">
            <a:solidFill>
              <a:srgbClr val="FF0000"/>
            </a:solidFill>
            <a:miter lim="800000"/>
            <a:headEnd/>
            <a:tailEnd/>
          </a:ln>
        </p:spPr>
      </p:cxnSp>
      <p:cxnSp>
        <p:nvCxnSpPr>
          <p:cNvPr id="21" name="Straight Connector 20"/>
          <p:cNvCxnSpPr/>
          <p:nvPr/>
        </p:nvCxnSpPr>
        <p:spPr bwMode="auto">
          <a:xfrm>
            <a:off x="8723088" y="5667828"/>
            <a:ext cx="304800" cy="1588"/>
          </a:xfrm>
          <a:prstGeom prst="line">
            <a:avLst/>
          </a:prstGeom>
          <a:noFill/>
          <a:ln w="28575">
            <a:solidFill>
              <a:srgbClr val="FF0000"/>
            </a:solidFill>
            <a:miter lim="800000"/>
            <a:headEnd/>
            <a:tailEnd/>
          </a:ln>
        </p:spPr>
      </p:cxn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bwMode="auto">
        <a:noFill/>
        <a:ln w="28575">
          <a:solidFill>
            <a:schemeClr val="tx1"/>
          </a:solidFill>
          <a:miter lim="800000"/>
          <a:headEnd/>
          <a:tailEnd/>
        </a:ln>
      </a:spPr>
      <a:bodyPr/>
      <a:lst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6326</TotalTime>
  <Words>575</Words>
  <Application>Microsoft Office PowerPoint</Application>
  <PresentationFormat>On-screen Show (4:3)</PresentationFormat>
  <Paragraphs>78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Slide 1</vt:lpstr>
      <vt:lpstr>Slide 2</vt:lpstr>
      <vt:lpstr>Slide 3</vt:lpstr>
      <vt:lpstr>Slide 4</vt:lpstr>
      <vt:lpstr>Slide 5</vt:lpstr>
      <vt:lpstr>Slide 6</vt:lpstr>
      <vt:lpstr>Slide 7</vt:lpstr>
      <vt:lpstr>Slide 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Sohel</dc:creator>
  <cp:lastModifiedBy>MirajEFI</cp:lastModifiedBy>
  <cp:revision>853</cp:revision>
  <dcterms:created xsi:type="dcterms:W3CDTF">2011-06-29T10:53:07Z</dcterms:created>
  <dcterms:modified xsi:type="dcterms:W3CDTF">2017-04-12T07:13:58Z</dcterms:modified>
</cp:coreProperties>
</file>